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0" d="100"/>
          <a:sy n="80" d="100"/>
        </p:scale>
        <p:origin x="165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2020/6/3</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DPCM</a:t>
            </a:r>
            <a:r>
              <a:rPr lang="zh-CN" altLang="en-US" dirty="0" smtClean="0"/>
              <a:t>：</a:t>
            </a:r>
            <a:r>
              <a:rPr lang="en-US" altLang="zh-CN" dirty="0" smtClean="0"/>
              <a:t>https://blog.csdn.net/weixin_41966757/article/details/80199317</a:t>
            </a:r>
          </a:p>
          <a:p>
            <a:endParaRPr lang="en-US" altLang="zh-CN" dirty="0" smtClean="0"/>
          </a:p>
          <a:p>
            <a:r>
              <a:rPr lang="en-US" altLang="zh-CN" sz="1200" b="0" i="0" kern="1200" dirty="0" smtClean="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ADPCM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https://blog.csdn.net/llljjlj/article/details/80282910</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smtClean="0">
                <a:solidFill>
                  <a:schemeClr val="tx1"/>
                </a:solidFill>
                <a:effectLst/>
                <a:latin typeface="+mn-lt"/>
                <a:ea typeface="+mn-ea"/>
                <a:cs typeface="+mn-cs"/>
              </a:rPr>
              <a:t>这种变换是实时的，并且具有自适应性和预测能力的</a:t>
            </a:r>
            <a:endParaRPr lang="en-US" altLang="zh-CN" sz="1200" b="1" i="0" kern="1200" dirty="0" smtClean="0">
              <a:solidFill>
                <a:schemeClr val="tx1"/>
              </a:solidFill>
              <a:effectLst/>
              <a:latin typeface="+mn-lt"/>
              <a:ea typeface="+mn-ea"/>
              <a:cs typeface="+mn-cs"/>
            </a:endParaRPr>
          </a:p>
          <a:p>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实现：</a:t>
            </a:r>
            <a:r>
              <a:rPr lang="en-US" altLang="zh-CN" sz="1200" b="1" i="0" kern="1200" dirty="0" smtClean="0">
                <a:solidFill>
                  <a:schemeClr val="tx1"/>
                </a:solidFill>
                <a:effectLst/>
                <a:latin typeface="+mn-lt"/>
                <a:ea typeface="+mn-ea"/>
                <a:cs typeface="+mn-cs"/>
              </a:rPr>
              <a:t>https://wenku.baidu.com/view/3be87d02e87101f69e3195b6.html</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DPCM</a:t>
            </a:r>
            <a:r>
              <a:rPr lang="zh-CN" altLang="en-US" sz="1200" b="1" i="0" kern="1200" dirty="0" smtClean="0">
                <a:solidFill>
                  <a:schemeClr val="tx1"/>
                </a:solidFill>
                <a:effectLst/>
                <a:latin typeface="+mn-lt"/>
                <a:ea typeface="+mn-ea"/>
                <a:cs typeface="+mn-cs"/>
              </a:rPr>
              <a:t>最小方差估计</a:t>
            </a:r>
            <a:endParaRPr lang="en-US" altLang="zh-CN" sz="1200" b="1" i="0" kern="1200" dirty="0" smtClean="0">
              <a:solidFill>
                <a:schemeClr val="tx1"/>
              </a:solidFill>
              <a:effectLst/>
              <a:latin typeface="+mn-lt"/>
              <a:ea typeface="+mn-ea"/>
              <a:cs typeface="+mn-cs"/>
            </a:endParaRPr>
          </a:p>
          <a:p>
            <a:endParaRPr lang="en-US" altLang="zh-CN" sz="1200" b="1" i="0" kern="1200" dirty="0" smtClean="0">
              <a:solidFill>
                <a:schemeClr val="tx1"/>
              </a:solidFill>
              <a:effectLst/>
              <a:latin typeface="+mn-lt"/>
              <a:ea typeface="+mn-ea"/>
              <a:cs typeface="+mn-cs"/>
            </a:endParaRPr>
          </a:p>
          <a:p>
            <a:r>
              <a:rPr lang="zh-CN" altLang="en-US" dirty="0" smtClean="0"/>
              <a:t>因子：每次对得到的差值用一个随着差值大小变化的数来除</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这里面</a:t>
            </a:r>
            <a:r>
              <a:rPr lang="en-US" altLang="zh-CN" sz="1200" b="0" i="0" kern="1200" dirty="0" smtClean="0">
                <a:solidFill>
                  <a:schemeClr val="tx1"/>
                </a:solidFill>
                <a:effectLst/>
                <a:latin typeface="+mn-lt"/>
                <a:ea typeface="+mn-ea"/>
                <a:cs typeface="+mn-cs"/>
              </a:rPr>
              <a:t>opus</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speex</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iLBC</a:t>
            </a:r>
            <a:r>
              <a:rPr lang="zh-CN" altLang="en-US" sz="1200" b="0" i="0" kern="1200" dirty="0" smtClean="0">
                <a:solidFill>
                  <a:schemeClr val="tx1"/>
                </a:solidFill>
                <a:effectLst/>
                <a:latin typeface="+mn-lt"/>
                <a:ea typeface="+mn-ea"/>
                <a:cs typeface="+mn-cs"/>
              </a:rPr>
              <a:t>都是开源的，看</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a:t>
            </a:r>
            <a:r>
              <a:rPr lang="en-US" altLang="zh-CN" sz="1200" b="0" i="0" kern="1200" dirty="0" smtClean="0">
                <a:solidFill>
                  <a:schemeClr val="tx1"/>
                </a:solidFill>
                <a:effectLst/>
                <a:latin typeface="+mn-lt"/>
                <a:ea typeface="+mn-ea"/>
                <a:cs typeface="+mn-cs"/>
              </a:rPr>
              <a:t>opus</a:t>
            </a:r>
            <a:r>
              <a:rPr lang="zh-CN" altLang="en-US" sz="1200" b="0" i="0" kern="1200" dirty="0" smtClean="0">
                <a:solidFill>
                  <a:schemeClr val="tx1"/>
                </a:solidFill>
                <a:effectLst/>
                <a:latin typeface="+mn-lt"/>
                <a:ea typeface="+mn-ea"/>
                <a:cs typeface="+mn-cs"/>
              </a:rPr>
              <a:t>有着更宽的频率支持，</a:t>
            </a:r>
          </a:p>
          <a:p>
            <a:r>
              <a:rPr lang="en-US" altLang="zh-CN" sz="1200" b="0" i="0" kern="1200" dirty="0" smtClean="0">
                <a:solidFill>
                  <a:schemeClr val="tx1"/>
                </a:solidFill>
                <a:effectLst/>
                <a:latin typeface="+mn-lt"/>
                <a:ea typeface="+mn-ea"/>
                <a:cs typeface="+mn-cs"/>
              </a:rPr>
              <a:t>mp3</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AAC</a:t>
            </a:r>
            <a:r>
              <a:rPr lang="zh-CN" altLang="en-US" sz="1200" b="0" i="0" kern="1200" dirty="0" smtClean="0">
                <a:solidFill>
                  <a:schemeClr val="tx1"/>
                </a:solidFill>
                <a:effectLst/>
                <a:latin typeface="+mn-lt"/>
                <a:ea typeface="+mn-ea"/>
                <a:cs typeface="+mn-cs"/>
              </a:rPr>
              <a:t>基本上需要</a:t>
            </a:r>
            <a:r>
              <a:rPr lang="en-US" altLang="zh-CN" sz="1200" b="0" i="0" kern="1200" dirty="0" smtClean="0">
                <a:solidFill>
                  <a:schemeClr val="tx1"/>
                </a:solidFill>
                <a:effectLst/>
                <a:latin typeface="+mn-lt"/>
                <a:ea typeface="+mn-ea"/>
                <a:cs typeface="+mn-cs"/>
              </a:rPr>
              <a:t>44.1KB</a:t>
            </a:r>
            <a:r>
              <a:rPr lang="zh-CN" altLang="en-US" sz="1200" b="0" i="0" kern="1200" dirty="0" smtClean="0">
                <a:solidFill>
                  <a:schemeClr val="tx1"/>
                </a:solidFill>
                <a:effectLst/>
                <a:latin typeface="+mn-lt"/>
                <a:ea typeface="+mn-ea"/>
                <a:cs typeface="+mn-cs"/>
              </a:rPr>
              <a:t>以上的采样才能用，</a:t>
            </a:r>
            <a:r>
              <a:rPr lang="en-US" altLang="zh-CN" sz="1200" b="0" i="0" kern="1200" dirty="0" smtClean="0">
                <a:solidFill>
                  <a:schemeClr val="tx1"/>
                </a:solidFill>
                <a:effectLst/>
                <a:latin typeface="+mn-lt"/>
                <a:ea typeface="+mn-ea"/>
                <a:cs typeface="+mn-cs"/>
              </a:rPr>
              <a:t>AMR</a:t>
            </a:r>
            <a:r>
              <a:rPr lang="zh-CN" altLang="en-US" sz="1200" b="0" i="0" kern="1200" dirty="0" smtClean="0">
                <a:solidFill>
                  <a:schemeClr val="tx1"/>
                </a:solidFill>
                <a:effectLst/>
                <a:latin typeface="+mn-lt"/>
                <a:ea typeface="+mn-ea"/>
                <a:cs typeface="+mn-cs"/>
              </a:rPr>
              <a:t>等差不多只能支持</a:t>
            </a:r>
            <a:r>
              <a:rPr lang="en-US" altLang="zh-CN" sz="1200" b="0" i="0" kern="1200" dirty="0" smtClean="0">
                <a:solidFill>
                  <a:schemeClr val="tx1"/>
                </a:solidFill>
                <a:effectLst/>
                <a:latin typeface="+mn-lt"/>
                <a:ea typeface="+mn-ea"/>
                <a:cs typeface="+mn-cs"/>
              </a:rPr>
              <a:t>8K</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16K</a:t>
            </a:r>
            <a:r>
              <a:rPr lang="zh-CN" altLang="en-US" sz="1200" b="0" i="0" kern="1200" dirty="0" smtClean="0">
                <a:solidFill>
                  <a:schemeClr val="tx1"/>
                </a:solidFill>
                <a:effectLst/>
                <a:latin typeface="+mn-lt"/>
                <a:ea typeface="+mn-ea"/>
                <a:cs typeface="+mn-cs"/>
              </a:rPr>
              <a:t>的采样编码</a:t>
            </a:r>
          </a:p>
          <a:p>
            <a:r>
              <a:rPr lang="en-US" altLang="zh-CN" dirty="0" smtClean="0"/>
              <a:t>Link</a:t>
            </a:r>
            <a:r>
              <a:rPr lang="zh-CN" altLang="en-US" dirty="0" smtClean="0"/>
              <a:t>：</a:t>
            </a:r>
            <a:r>
              <a:rPr lang="en-US" altLang="zh-CN" dirty="0" smtClean="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r>
              <a:rPr lang="zh-CN" altLang="en-US" dirty="0" smtClean="0"/>
              <a:t>是总长度</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上述加窗在一定程度上缓解了波形不连续（基音断裂）问题，但仍然造成了一系列失真。</a:t>
            </a:r>
            <a:endParaRPr lang="en-US" altLang="zh-CN" dirty="0" smtClean="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smtClean="0">
                <a:solidFill>
                  <a:schemeClr val="tx1"/>
                </a:solidFill>
                <a:effectLst/>
                <a:latin typeface="+mn-lt"/>
                <a:ea typeface="+mn-ea"/>
                <a:cs typeface="+mn-cs"/>
              </a:rPr>
              <a:t>WSOLA</a:t>
            </a:r>
            <a:r>
              <a:rPr lang="zh-CN" altLang="en-US" sz="1200" b="0" i="0" kern="1200" dirty="0" smtClean="0">
                <a:solidFill>
                  <a:schemeClr val="tx1"/>
                </a:solidFill>
                <a:effectLst/>
                <a:latin typeface="+mn-lt"/>
                <a:ea typeface="+mn-ea"/>
                <a:cs typeface="+mn-cs"/>
              </a:rPr>
              <a:t>应用于打击乐乐器的音频，这种现象将会更加的明显，正如我们之前在</a:t>
            </a:r>
            <a:r>
              <a:rPr lang="en-US" altLang="zh-CN" sz="1200" b="0" i="0" kern="1200" dirty="0" smtClean="0">
                <a:solidFill>
                  <a:schemeClr val="tx1"/>
                </a:solidFill>
                <a:effectLst/>
                <a:latin typeface="+mn-lt"/>
                <a:ea typeface="+mn-ea"/>
                <a:cs typeface="+mn-cs"/>
              </a:rPr>
              <a:t>OLA</a:t>
            </a:r>
            <a:r>
              <a:rPr lang="zh-CN" altLang="en-US" sz="1200" b="0" i="0" kern="1200" dirty="0" smtClean="0">
                <a:solidFill>
                  <a:schemeClr val="tx1"/>
                </a:solidFill>
                <a:effectLst/>
                <a:latin typeface="+mn-lt"/>
                <a:ea typeface="+mn-ea"/>
                <a:cs typeface="+mn-cs"/>
              </a:rPr>
              <a:t>中提到的那样，</a:t>
            </a:r>
            <a:r>
              <a:rPr lang="en-US" altLang="zh-CN" sz="1200" b="0" i="0" kern="1200" dirty="0" smtClean="0">
                <a:solidFill>
                  <a:schemeClr val="tx1"/>
                </a:solidFill>
                <a:effectLst/>
                <a:latin typeface="+mn-lt"/>
                <a:ea typeface="+mn-ea"/>
                <a:cs typeface="+mn-cs"/>
              </a:rPr>
              <a:t>WSOLA</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OLA</a:t>
            </a:r>
            <a:r>
              <a:rPr lang="zh-CN" altLang="en-US" sz="1200" b="0" i="0" kern="1200" dirty="0" smtClean="0">
                <a:solidFill>
                  <a:schemeClr val="tx1"/>
                </a:solidFill>
                <a:effectLst/>
                <a:latin typeface="+mn-lt"/>
                <a:ea typeface="+mn-ea"/>
                <a:cs typeface="+mn-cs"/>
              </a:rPr>
              <a:t>相反并不适合处理这些冲击瞬态信号。</a:t>
            </a:r>
            <a:endParaRPr lang="en-US" altLang="zh-CN" dirty="0" smtClean="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Kaldi</a:t>
            </a:r>
          </a:p>
          <a:p>
            <a:r>
              <a:rPr lang="zh-CN" altLang="en-US" dirty="0" smtClean="0"/>
              <a:t>需要一个词典、</a:t>
            </a:r>
            <a:r>
              <a:rPr lang="en-US" altLang="zh-CN" dirty="0" smtClean="0"/>
              <a:t>language model</a:t>
            </a:r>
            <a:r>
              <a:rPr lang="zh-CN" altLang="en-US" dirty="0" smtClean="0"/>
              <a:t>就是把单词根据情境生成最合理的句子</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This language model can be recognized as an N-grams model</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acoustic model is about what the speech may sound given a sequence of words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acoustic model will be phone-based rather than word-based.</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Hearing sensitivity is non-linear in humans.  Acoustic-model</a:t>
            </a:r>
            <a:r>
              <a:rPr lang="zh-CN" altLang="en-US" sz="1200" b="0" i="0" kern="1200" dirty="0" smtClean="0">
                <a:solidFill>
                  <a:schemeClr val="tx1"/>
                </a:solidFill>
                <a:effectLst/>
                <a:latin typeface="+mn-lt"/>
                <a:ea typeface="+mn-ea"/>
                <a:cs typeface="+mn-cs"/>
              </a:rPr>
              <a:t>是基于心里声学的</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Kaldi</a:t>
            </a:r>
          </a:p>
          <a:p>
            <a:r>
              <a:rPr lang="zh-CN" altLang="en-US" dirty="0" smtClean="0"/>
              <a:t>需要一个词典、</a:t>
            </a:r>
            <a:r>
              <a:rPr lang="en-US" altLang="zh-CN" dirty="0" smtClean="0"/>
              <a:t>language model</a:t>
            </a:r>
            <a:r>
              <a:rPr lang="zh-CN" altLang="en-US" dirty="0" smtClean="0"/>
              <a:t>就是把单词根据情境生成最合理的句子</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This language model can be recognized as an N-grams model</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acoustic model is about what the speech may sound given a sequence of words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acoustic model will be phone-based rather than word-based.</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Hearing sensitivity is non-linear in humans.  Acoustic-model</a:t>
            </a:r>
            <a:r>
              <a:rPr lang="zh-CN" altLang="en-US" sz="1200" b="0" i="0" kern="1200" dirty="0" smtClean="0">
                <a:solidFill>
                  <a:schemeClr val="tx1"/>
                </a:solidFill>
                <a:effectLst/>
                <a:latin typeface="+mn-lt"/>
                <a:ea typeface="+mn-ea"/>
                <a:cs typeface="+mn-cs"/>
              </a:rPr>
              <a:t>是基于心里声学的</a:t>
            </a:r>
            <a:endParaRPr lang="en-US" altLang="zh-CN" sz="1200" b="0" i="0" kern="120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he complexity grows exponentially with the number of phones</a:t>
            </a:r>
          </a:p>
          <a:p>
            <a:r>
              <a:rPr lang="en-US" altLang="zh-CN" sz="1200" b="0" i="0" kern="1200" dirty="0" smtClean="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he complexity grows exponentially with the number of phones</a:t>
            </a:r>
          </a:p>
          <a:p>
            <a:r>
              <a:rPr lang="en-US" altLang="zh-CN" sz="1200" b="0" i="0" kern="1200" smtClean="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he complexity grows exponentially with the number of phones</a:t>
            </a:r>
          </a:p>
          <a:p>
            <a:r>
              <a:rPr lang="en-US" altLang="zh-CN" sz="1200" b="0" i="0" kern="1200" smtClean="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每个帧对应一个状态号，很多状态号是一个状态，然后</a:t>
            </a:r>
            <a:r>
              <a:rPr lang="en-US" altLang="zh-CN" dirty="0" smtClean="0"/>
              <a:t>3</a:t>
            </a:r>
            <a:r>
              <a:rPr lang="zh-CN" altLang="en-US" dirty="0" smtClean="0"/>
              <a:t>个状态一个音素，多个音素一个单词</a:t>
            </a:r>
            <a:endParaRPr lang="en-US" altLang="zh-CN" dirty="0" smtClean="0"/>
          </a:p>
          <a:p>
            <a:r>
              <a:rPr lang="zh-CN" altLang="en-US" dirty="0" smtClean="0"/>
              <a:t>相邻帧的状态应该大多数都是相同的才合理</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https://www.jianshu.com/p/cfc9cae</a:t>
            </a:r>
          </a:p>
          <a:p>
            <a:r>
              <a:rPr lang="en-US" altLang="zh-CN" dirty="0" smtClean="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https://www.jianshu.com/p/cfc9cae</a:t>
            </a:r>
          </a:p>
          <a:p>
            <a:r>
              <a:rPr lang="en-US" altLang="zh-CN" dirty="0" smtClean="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https://www.jianshu.com/p/cfc9cae</a:t>
            </a:r>
          </a:p>
          <a:p>
            <a:r>
              <a:rPr lang="en-US" altLang="zh-CN" dirty="0" smtClean="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USSLAB</a:t>
            </a:r>
            <a:r>
              <a:rPr lang="zh-CN" altLang="en-US" dirty="0" smtClean="0"/>
              <a:t>专用</a:t>
            </a:r>
            <a:r>
              <a:rPr lang="en-US" altLang="zh-CN" dirty="0" smtClean="0"/>
              <a:t>PPT</a:t>
            </a:r>
            <a:r>
              <a:rPr lang="zh-CN" altLang="en-US" dirty="0" smtClean="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演讲者：</a:t>
            </a:r>
            <a:r>
              <a:rPr lang="en-US" altLang="zh-CN" dirty="0" smtClean="0"/>
              <a:t>XXX</a:t>
            </a:r>
            <a:endParaRPr lang="zh-CN" altLang="en-US" dirty="0" smtClean="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Ubiquitous System Security Lab </a:t>
            </a:r>
            <a:endParaRPr lang="zh-CN" altLang="en-US" dirty="0" smtClean="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01</a:t>
            </a:r>
            <a:endParaRPr lang="zh-CN" altLang="en-US" dirty="0" smtClean="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ONE</a:t>
            </a:r>
            <a:endParaRPr lang="zh-CN" altLang="en-US" dirty="0" smtClean="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01</a:t>
            </a:r>
            <a:endParaRPr lang="zh-CN" altLang="en-US" dirty="0" smtClean="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smtClean="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smtClean="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smtClean="0">
                <a:solidFill>
                  <a:srgbClr val="C00000"/>
                </a:solidFill>
                <a:latin typeface="Microsoft YaHei" charset="-122"/>
                <a:ea typeface="Microsoft YaHei" charset="-122"/>
                <a:cs typeface="Microsoft YaHei" charset="-122"/>
              </a:rPr>
              <a:t>？</a:t>
            </a:r>
            <a:endParaRPr kumimoji="1" lang="zh-CN" altLang="en-US" sz="2400" b="1" dirty="0">
              <a:solidFill>
                <a:srgbClr val="C00000"/>
              </a:solidFill>
              <a:latin typeface="Microsoft YaHei" charset="-122"/>
              <a:ea typeface="Microsoft YaHei" charset="-122"/>
              <a:cs typeface="Microsoft YaHei"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会议纪要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模型</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条件：调节单元个数、单元调节速度以及可</a:t>
            </a:r>
            <a:r>
              <a:rPr lang="zh-CN" altLang="en-US" sz="160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会议纪要 </a:t>
            </a:r>
            <a:r>
              <a:rPr lang="en-US" altLang="zh-CN" sz="3200" b="1" dirty="0" smtClean="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会议纪要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重要批注</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smtClean="0">
                <a:hlinkClick r:id="rId2"/>
              </a:rPr>
              <a:t>https</a:t>
            </a:r>
            <a:r>
              <a:rPr lang="en-US" altLang="zh-CN" sz="1200" u="sng" dirty="0">
                <a:hlinkClick r:id="rId2"/>
              </a:rPr>
              <a:t>://cloud.google.com/speech-to-text/docs/encoding</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smtClean="0">
                <a:solidFill>
                  <a:schemeClr val="tx1"/>
                </a:solidFill>
                <a:latin typeface="Microsoft YaHei" charset="-122"/>
                <a:ea typeface="Microsoft YaHei" charset="-122"/>
                <a:cs typeface="Microsoft YaHei" charset="-122"/>
              </a:rPr>
              <a:t>OPUS\MP3\FLAC</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smtClean="0">
                <a:solidFill>
                  <a:schemeClr val="tx1"/>
                </a:solidFill>
                <a:latin typeface="Microsoft YaHei" charset="-122"/>
                <a:ea typeface="Microsoft YaHei" charset="-122"/>
                <a:cs typeface="Microsoft YaHei" charset="-122"/>
              </a:rPr>
              <a:t>LINEAR16</a:t>
            </a:r>
            <a:r>
              <a:rPr lang="en-US" altLang="zh-CN" sz="2000" dirty="0">
                <a:solidFill>
                  <a:schemeClr val="tx1"/>
                </a:solidFill>
                <a:latin typeface="Microsoft YaHei" charset="-122"/>
                <a:ea typeface="Microsoft YaHei" charset="-122"/>
                <a:cs typeface="Microsoft YaHei" charset="-122"/>
              </a:rPr>
              <a:t> </a:t>
            </a:r>
            <a:endParaRPr lang="en-US" altLang="zh-CN" sz="2000" dirty="0" smtClean="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或</a:t>
            </a:r>
            <a:r>
              <a:rPr lang="zh-CN" altLang="en-US" sz="2000" dirty="0">
                <a:solidFill>
                  <a:schemeClr val="tx1"/>
                </a:solidFill>
                <a:latin typeface="Microsoft YaHei" charset="-122"/>
                <a:ea typeface="Microsoft YaHei" charset="-122"/>
                <a:cs typeface="Microsoft YaHei" charset="-122"/>
              </a:rPr>
              <a:t>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a:t>
            </a:r>
            <a:r>
              <a:rPr lang="zh-CN" altLang="en-US" sz="2000" dirty="0" smtClean="0">
                <a:solidFill>
                  <a:schemeClr val="tx1"/>
                </a:solidFill>
                <a:latin typeface="Microsoft YaHei" charset="-122"/>
                <a:ea typeface="Microsoft YaHei" charset="-122"/>
                <a:cs typeface="Microsoft YaHei" charset="-122"/>
              </a:rPr>
              <a:t>音频  </a:t>
            </a:r>
            <a:endParaRPr lang="en-US" altLang="zh-CN" sz="2000" dirty="0" smtClean="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的</a:t>
            </a:r>
            <a:r>
              <a:rPr lang="zh-CN" altLang="en-US" sz="2000" dirty="0">
                <a:solidFill>
                  <a:schemeClr val="tx1"/>
                </a:solidFill>
                <a:latin typeface="Microsoft YaHei" charset="-122"/>
                <a:ea typeface="Microsoft YaHei" charset="-122"/>
                <a:cs typeface="Microsoft YaHei" charset="-122"/>
              </a:rPr>
              <a:t>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smtClean="0">
                <a:hlinkClick r:id="rId2"/>
              </a:rPr>
              <a:t>https://cloud.google.com/speech-to-text/docs/best-practices</a:t>
            </a:r>
            <a:endParaRPr lang="en-US" altLang="zh-CN" sz="1200" dirty="0" smtClean="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smtClean="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smtClean="0">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smtClean="0">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smtClean="0">
                <a:solidFill>
                  <a:prstClr val="black"/>
                </a:solidFill>
                <a:latin typeface="微软雅黑" panose="020B0503020204020204" pitchFamily="34" charset="-122"/>
                <a:ea typeface="微软雅黑" panose="020B0503020204020204" pitchFamily="34" charset="-122"/>
              </a:rPr>
              <a:t>This </a:t>
            </a:r>
            <a:r>
              <a:rPr lang="en-US" altLang="zh-CN" sz="1600" dirty="0">
                <a:solidFill>
                  <a:prstClr val="black"/>
                </a:solidFill>
                <a:latin typeface="微软雅黑" panose="020B0503020204020204" pitchFamily="34" charset="-122"/>
                <a:ea typeface="微软雅黑" panose="020B0503020204020204" pitchFamily="34" charset="-122"/>
              </a:rPr>
              <a:t>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压缩算法应用场景</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smtClean="0">
                <a:solidFill>
                  <a:prstClr val="black"/>
                </a:solidFill>
                <a:ea typeface="微软雅黑" panose="020B0503020204020204" pitchFamily="34" charset="-122"/>
              </a:rPr>
              <a:t>Link:https</a:t>
            </a:r>
            <a:r>
              <a:rPr lang="en-US" altLang="zh-CN" sz="1200" dirty="0">
                <a:solidFill>
                  <a:prstClr val="black"/>
                </a:solidFill>
                <a:ea typeface="微软雅黑" panose="020B0503020204020204" pitchFamily="34" charset="-122"/>
              </a:rPr>
              <a:t>://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音频预处理过程</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smtClean="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ADPCM</a:t>
            </a:r>
            <a:r>
              <a:rPr lang="zh-CN" altLang="en-US" sz="1600" dirty="0" smtClean="0">
                <a:solidFill>
                  <a:prstClr val="black"/>
                </a:solidFill>
                <a:latin typeface="微软雅黑" panose="020B0503020204020204" pitchFamily="34" charset="-122"/>
                <a:ea typeface="微软雅黑" panose="020B0503020204020204" pitchFamily="34" charset="-122"/>
              </a:rPr>
              <a:t>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LPC</a:t>
            </a:r>
            <a:r>
              <a:rPr lang="zh-CN" altLang="en-US" sz="1600" dirty="0" smtClean="0">
                <a:solidFill>
                  <a:prstClr val="black"/>
                </a:solidFill>
                <a:latin typeface="微软雅黑" panose="020B0503020204020204" pitchFamily="34" charset="-122"/>
                <a:ea typeface="微软雅黑" panose="020B0503020204020204" pitchFamily="34" charset="-122"/>
              </a:rPr>
              <a:t>线性预测编码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NICAM</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PCM</a:t>
            </a:r>
            <a:r>
              <a:rPr lang="zh-CN" altLang="en-US" sz="1600" dirty="0" smtClean="0">
                <a:solidFill>
                  <a:prstClr val="black"/>
                </a:solidFill>
                <a:latin typeface="微软雅黑" panose="020B0503020204020204" pitchFamily="34" charset="-122"/>
                <a:ea typeface="微软雅黑" panose="020B0503020204020204" pitchFamily="34" charset="-122"/>
              </a:rPr>
              <a:t>编码</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脉冲编码调制</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DPCM</a:t>
            </a:r>
            <a:r>
              <a:rPr lang="zh-CN" altLang="en-US" sz="1600" dirty="0" smtClean="0">
                <a:solidFill>
                  <a:prstClr val="black"/>
                </a:solidFill>
                <a:latin typeface="微软雅黑" panose="020B0503020204020204" pitchFamily="34" charset="-122"/>
                <a:ea typeface="微软雅黑" panose="020B0503020204020204" pitchFamily="34" charset="-122"/>
              </a:rPr>
              <a:t>编码</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a:t>
            </a:r>
            <a:r>
              <a:rPr lang="zh-CN" altLang="en-US" sz="1600" dirty="0" smtClean="0">
                <a:solidFill>
                  <a:prstClr val="black"/>
                </a:solidFill>
                <a:latin typeface="微软雅黑" panose="020B0503020204020204" pitchFamily="34" charset="-122"/>
                <a:ea typeface="微软雅黑" panose="020B0503020204020204" pitchFamily="34" charset="-122"/>
              </a:rPr>
              <a:t>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ADPCM</a:t>
            </a:r>
            <a:r>
              <a:rPr lang="zh-CN" altLang="en-US" sz="1600" dirty="0" smtClean="0">
                <a:solidFill>
                  <a:prstClr val="black"/>
                </a:solidFill>
                <a:latin typeface="微软雅黑" panose="020B0503020204020204" pitchFamily="34" charset="-122"/>
                <a:ea typeface="微软雅黑" panose="020B0503020204020204" pitchFamily="34" charset="-122"/>
              </a:rPr>
              <a:t>编码</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a:t>
            </a:r>
            <a:r>
              <a:rPr lang="zh-CN" altLang="en-US" sz="1600" dirty="0" smtClean="0">
                <a:solidFill>
                  <a:prstClr val="black"/>
                </a:solidFill>
                <a:latin typeface="微软雅黑" panose="020B0503020204020204" pitchFamily="34" charset="-122"/>
                <a:ea typeface="微软雅黑" panose="020B0503020204020204" pitchFamily="34" charset="-122"/>
              </a:rPr>
              <a:t>编码（因子</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差值的差值）</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smtClean="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b="1" dirty="0" smtClean="0">
                <a:solidFill>
                  <a:srgbClr val="C00000"/>
                </a:solidFill>
                <a:latin typeface="微软雅黑" panose="020B0503020204020204" pitchFamily="34" charset="-122"/>
                <a:ea typeface="微软雅黑" panose="020B0503020204020204" pitchFamily="34" charset="-122"/>
              </a:rPr>
              <a:t>编</a:t>
            </a:r>
            <a:r>
              <a:rPr lang="zh-CN" altLang="en-US" sz="1600" b="1" dirty="0">
                <a:solidFill>
                  <a:srgbClr val="C00000"/>
                </a:solidFill>
                <a:latin typeface="微软雅黑" panose="020B0503020204020204" pitchFamily="34" charset="-122"/>
                <a:ea typeface="微软雅黑" panose="020B0503020204020204" pitchFamily="34" charset="-122"/>
              </a:rPr>
              <a:t>解码延时最短（相对其它技术），声音质量一般</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smtClean="0">
                <a:solidFill>
                  <a:prstClr val="black"/>
                </a:solidFill>
                <a:latin typeface="微软雅黑" panose="020B0503020204020204" pitchFamily="34" charset="-122"/>
                <a:ea typeface="微软雅黑" panose="020B0503020204020204" pitchFamily="34" charset="-122"/>
              </a:rPr>
              <a:t>编码</a:t>
            </a:r>
            <a:endParaRPr lang="en-US" altLang="zh-CN" b="1" dirty="0" smtClean="0">
              <a:solidFill>
                <a:prstClr val="black"/>
              </a:solidFill>
              <a:latin typeface="微软雅黑" panose="020B0503020204020204" pitchFamily="34" charset="-122"/>
              <a:ea typeface="微软雅黑" panose="020B0503020204020204" pitchFamily="34" charset="-122"/>
            </a:endParaRPr>
          </a:p>
          <a:p>
            <a:pPr algn="ctr"/>
            <a:r>
              <a:rPr lang="zh-CN" altLang="en-US" dirty="0" smtClean="0">
                <a:solidFill>
                  <a:prstClr val="black"/>
                </a:solidFill>
                <a:latin typeface="微软雅黑" panose="020B0503020204020204" pitchFamily="34" charset="-122"/>
                <a:ea typeface="微软雅黑" panose="020B0503020204020204" pitchFamily="34" charset="-122"/>
              </a:rPr>
              <a:t>抽样 </a:t>
            </a:r>
            <a:r>
              <a:rPr lang="en-US" altLang="zh-CN" dirty="0" smtClean="0">
                <a:solidFill>
                  <a:prstClr val="black"/>
                </a:solidFill>
                <a:latin typeface="微软雅黑" panose="020B0503020204020204" pitchFamily="34" charset="-122"/>
                <a:ea typeface="微软雅黑" panose="020B0503020204020204" pitchFamily="34" charset="-122"/>
              </a:rPr>
              <a:t>-&gt; </a:t>
            </a:r>
            <a:r>
              <a:rPr lang="zh-CN" altLang="en-US" dirty="0" smtClean="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smtClean="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Q1</a:t>
            </a:r>
            <a:r>
              <a:rPr kumimoji="0" lang="zh-CN" altLang="en-US" sz="2400" dirty="0" smtClean="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LPC</a:t>
            </a:r>
            <a:r>
              <a:rPr lang="zh-CN" altLang="en-US" sz="3200" b="1" dirty="0" smtClean="0">
                <a:solidFill>
                  <a:prstClr val="black"/>
                </a:solidFill>
                <a:latin typeface="微软雅黑" panose="020B0503020204020204" pitchFamily="34" charset="-122"/>
                <a:ea typeface="微软雅黑" panose="020B0503020204020204" pitchFamily="34" charset="-122"/>
              </a:rPr>
              <a:t>系列</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Linear </a:t>
            </a:r>
            <a:r>
              <a:rPr lang="en-US" altLang="zh-CN" sz="1600" dirty="0">
                <a:solidFill>
                  <a:prstClr val="black"/>
                </a:solidFill>
                <a:latin typeface="微软雅黑" panose="020B0503020204020204" pitchFamily="34" charset="-122"/>
                <a:ea typeface="微软雅黑" panose="020B0503020204020204" pitchFamily="34" charset="-122"/>
              </a:rPr>
              <a:t>Predictive Coding, </a:t>
            </a:r>
            <a:r>
              <a:rPr lang="zh-CN" altLang="en-US" sz="1600" dirty="0" smtClean="0">
                <a:solidFill>
                  <a:prstClr val="black"/>
                </a:solidFill>
                <a:latin typeface="微软雅黑" panose="020B0503020204020204" pitchFamily="34" charset="-122"/>
                <a:ea typeface="微软雅黑" panose="020B0503020204020204" pitchFamily="34" charset="-122"/>
              </a:rPr>
              <a:t>线性预测编码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a:t>
            </a:r>
            <a:r>
              <a:rPr lang="zh-CN" altLang="en-US" sz="1600" b="1" dirty="0" smtClean="0">
                <a:solidFill>
                  <a:srgbClr val="C00000"/>
                </a:solidFill>
                <a:latin typeface="微软雅黑" panose="020B0503020204020204" pitchFamily="34" charset="-122"/>
                <a:ea typeface="微软雅黑" panose="020B0503020204020204" pitchFamily="34" charset="-122"/>
              </a:rPr>
              <a:t>缩</a:t>
            </a:r>
            <a:r>
              <a:rPr lang="zh-CN" altLang="en-US" sz="1600" b="1" dirty="0">
                <a:solidFill>
                  <a:srgbClr val="C00000"/>
                </a:solidFill>
                <a:latin typeface="微软雅黑" panose="020B0503020204020204" pitchFamily="34" charset="-122"/>
                <a:ea typeface="微软雅黑" panose="020B0503020204020204" pitchFamily="34" charset="-122"/>
              </a:rPr>
              <a:t>比大，计算量大，音质不高，廉价</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a:t>
            </a:r>
            <a:r>
              <a:rPr lang="en-US" altLang="zh-CN" sz="1200" dirty="0" smtClean="0"/>
              <a:t>1) https</a:t>
            </a:r>
            <a:r>
              <a:rPr lang="en-US" altLang="zh-CN" sz="1200" dirty="0"/>
              <a:t>://</a:t>
            </a:r>
            <a:r>
              <a:rPr lang="en-US" altLang="zh-CN" sz="1200" dirty="0" smtClean="0"/>
              <a:t>blog.csdn.net/hhaowang/article/details/88776140</a:t>
            </a:r>
          </a:p>
          <a:p>
            <a:r>
              <a:rPr lang="en-US" altLang="zh-CN" sz="1200" dirty="0"/>
              <a:t>         </a:t>
            </a:r>
            <a:r>
              <a:rPr lang="en-US" altLang="zh-CN" sz="1200" dirty="0" smtClean="0"/>
              <a:t> 2</a:t>
            </a:r>
            <a:r>
              <a:rPr lang="en-US" altLang="zh-CN" sz="1200" dirty="0"/>
              <a:t>)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a:t>
            </a:r>
            <a:r>
              <a:rPr lang="zh-CN" altLang="en-US" sz="1600" dirty="0" smtClean="0">
                <a:solidFill>
                  <a:prstClr val="black"/>
                </a:solidFill>
                <a:latin typeface="微软雅黑" panose="020B0503020204020204" pitchFamily="34" charset="-122"/>
                <a:ea typeface="微软雅黑" panose="020B0503020204020204" pitchFamily="34" charset="-122"/>
              </a:rPr>
              <a:t>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a:t>
            </a:r>
            <a:r>
              <a:rPr lang="zh-CN" altLang="en-US" sz="1600" dirty="0" smtClean="0">
                <a:solidFill>
                  <a:prstClr val="black"/>
                </a:solidFill>
                <a:latin typeface="微软雅黑" panose="020B0503020204020204" pitchFamily="34" charset="-122"/>
                <a:ea typeface="微软雅黑" panose="020B0503020204020204" pitchFamily="34" charset="-122"/>
              </a:rPr>
              <a:t>声道</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 3</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a:t>
            </a:r>
            <a:r>
              <a:rPr lang="zh-CN" altLang="en-US" sz="3200" b="1" dirty="0" smtClean="0">
                <a:solidFill>
                  <a:prstClr val="black"/>
                </a:solidFill>
                <a:latin typeface="微软雅黑" panose="020B0503020204020204" pitchFamily="34" charset="-122"/>
                <a:ea typeface="微软雅黑" panose="020B0503020204020204" pitchFamily="34" charset="-122"/>
              </a:rPr>
              <a:t>时域</a:t>
            </a:r>
            <a:r>
              <a:rPr lang="zh-CN" altLang="en-US" sz="3200" b="1" dirty="0">
                <a:solidFill>
                  <a:prstClr val="black"/>
                </a:solidFill>
                <a:latin typeface="微软雅黑" panose="020B0503020204020204" pitchFamily="34" charset="-122"/>
                <a:ea typeface="微软雅黑" panose="020B0503020204020204" pitchFamily="34" charset="-122"/>
              </a:rPr>
              <a:t>压缩</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a:t>
            </a:r>
            <a:r>
              <a:rPr lang="zh-CN" altLang="en-US" sz="1600" dirty="0" smtClean="0">
                <a:solidFill>
                  <a:prstClr val="black"/>
                </a:solidFill>
                <a:latin typeface="微软雅黑" panose="020B0503020204020204" pitchFamily="34" charset="-122"/>
                <a:ea typeface="微软雅黑" panose="020B0503020204020204" pitchFamily="34" charset="-122"/>
              </a:rPr>
              <a:t>压缩</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以及发展</a:t>
            </a:r>
            <a:r>
              <a:rPr lang="zh-CN" altLang="en-US" sz="1600" dirty="0">
                <a:solidFill>
                  <a:prstClr val="black"/>
                </a:solidFill>
                <a:latin typeface="微软雅黑" panose="020B0503020204020204" pitchFamily="34" charset="-122"/>
                <a:ea typeface="微软雅黑" panose="020B0503020204020204" pitchFamily="34" charset="-122"/>
              </a:rPr>
              <a:t>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a:t>
            </a:r>
            <a:r>
              <a:rPr lang="zh-CN" altLang="en-US" sz="3200" b="1" dirty="0" smtClean="0">
                <a:solidFill>
                  <a:prstClr val="black"/>
                </a:solidFill>
                <a:latin typeface="微软雅黑" panose="020B0503020204020204" pitchFamily="34" charset="-122"/>
                <a:ea typeface="微软雅黑" panose="020B0503020204020204" pitchFamily="34" charset="-122"/>
              </a:rPr>
              <a:t>压缩</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a:t>
            </a:r>
            <a:r>
              <a:rPr lang="zh-CN" altLang="en-US" sz="1600" dirty="0" smtClean="0">
                <a:solidFill>
                  <a:prstClr val="black"/>
                </a:solidFill>
                <a:latin typeface="微软雅黑" panose="020B0503020204020204" pitchFamily="34" charset="-122"/>
                <a:ea typeface="微软雅黑" panose="020B0503020204020204" pitchFamily="34" charset="-122"/>
              </a:rPr>
              <a:t>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根据</a:t>
            </a:r>
            <a:r>
              <a:rPr lang="zh-CN" altLang="en-US" sz="1600" dirty="0">
                <a:latin typeface="微软雅黑" panose="020B0503020204020204" pitchFamily="34" charset="-122"/>
                <a:ea typeface="微软雅黑" panose="020B0503020204020204" pitchFamily="34" charset="-122"/>
              </a:rPr>
              <a:t>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a:t>
            </a:r>
            <a:r>
              <a:rPr lang="zh-CN" altLang="en-US" sz="1600" dirty="0" smtClean="0">
                <a:solidFill>
                  <a:prstClr val="black"/>
                </a:solidFill>
                <a:latin typeface="微软雅黑" panose="020B0503020204020204" pitchFamily="34" charset="-122"/>
                <a:ea typeface="微软雅黑" panose="020B0503020204020204" pitchFamily="34" charset="-122"/>
              </a:rPr>
              <a:t>的</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a:t>
            </a:r>
            <a:r>
              <a:rPr lang="zh-CN" altLang="en-US" sz="1600" dirty="0" smtClean="0">
                <a:solidFill>
                  <a:prstClr val="black"/>
                </a:solidFill>
                <a:latin typeface="微软雅黑" panose="020B0503020204020204" pitchFamily="34" charset="-122"/>
                <a:ea typeface="微软雅黑" panose="020B0503020204020204" pitchFamily="34" charset="-122"/>
              </a:rPr>
              <a:t>短</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smtClean="0">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smtClean="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smtClean="0">
                <a:solidFill>
                  <a:prstClr val="black"/>
                </a:solidFill>
                <a:latin typeface="微软雅黑" panose="020B0503020204020204" pitchFamily="34" charset="-122"/>
                <a:ea typeface="微软雅黑" panose="020B0503020204020204" pitchFamily="34" charset="-122"/>
              </a:rPr>
              <a:t>This </a:t>
            </a:r>
            <a:r>
              <a:rPr lang="en-US" altLang="zh-CN" sz="1200" dirty="0">
                <a:solidFill>
                  <a:prstClr val="black"/>
                </a:solidFill>
                <a:latin typeface="微软雅黑" panose="020B0503020204020204" pitchFamily="34" charset="-122"/>
                <a:ea typeface="微软雅黑" panose="020B0503020204020204" pitchFamily="34" charset="-122"/>
              </a:rPr>
              <a:t>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smtClean="0">
                <a:solidFill>
                  <a:prstClr val="black"/>
                </a:solidFill>
                <a:latin typeface="微软雅黑" panose="020B0503020204020204" pitchFamily="34" charset="-122"/>
                <a:ea typeface="微软雅黑" panose="020B0503020204020204" pitchFamily="34" charset="-122"/>
              </a:rPr>
              <a:t>https</a:t>
            </a:r>
            <a:r>
              <a:rPr lang="en-US" altLang="zh-CN" sz="800" dirty="0">
                <a:solidFill>
                  <a:prstClr val="black"/>
                </a:solidFill>
                <a:latin typeface="微软雅黑" panose="020B0503020204020204" pitchFamily="34" charset="-122"/>
                <a:ea typeface="微软雅黑" panose="020B0503020204020204" pitchFamily="34" charset="-122"/>
              </a:rPr>
              <a:t>://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smtClean="0">
                <a:solidFill>
                  <a:schemeClr val="tx1"/>
                </a:solidFill>
                <a:latin typeface="微软雅黑" panose="020B0503020204020204" pitchFamily="34" charset="-122"/>
                <a:ea typeface="微软雅黑" panose="020B0503020204020204" pitchFamily="34" charset="-122"/>
              </a:rPr>
              <a:t>/</a:t>
            </a:r>
            <a:r>
              <a:rPr kumimoji="0" lang="zh-CN" altLang="en-US" sz="2400" dirty="0" smtClean="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cxnSp>
        <p:nvCxnSpPr>
          <p:cNvPr id="63" name="直接箭头连接符 62">
            <a:extLst>
              <a:ext uri="{FF2B5EF4-FFF2-40B4-BE49-F238E27FC236}">
                <a16:creationId xmlns=""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(1) Compression or (</a:t>
            </a:r>
            <a:r>
              <a:rPr kumimoji="0" lang="en-US" altLang="zh-CN" sz="2400" dirty="0">
                <a:solidFill>
                  <a:schemeClr val="tx1"/>
                </a:solidFill>
                <a:latin typeface="微软雅黑" panose="020B0503020204020204" pitchFamily="34" charset="-122"/>
                <a:ea typeface="微软雅黑" panose="020B0503020204020204" pitchFamily="34" charset="-122"/>
              </a:rPr>
              <a:t>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算法资料整理</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Reference</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b="1" dirty="0" smtClean="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a:t>
            </a:r>
            <a:r>
              <a:rPr lang="zh-CN" altLang="en-US" sz="1600" b="1" dirty="0" smtClean="0">
                <a:solidFill>
                  <a:srgbClr val="C00000"/>
                </a:solidFill>
                <a:latin typeface="微软雅黑" panose="020B0503020204020204" pitchFamily="34" charset="-122"/>
                <a:ea typeface="微软雅黑" panose="020B0503020204020204" pitchFamily="34" charset="-122"/>
              </a:rPr>
              <a:t>理解：</a:t>
            </a:r>
            <a:r>
              <a:rPr lang="en-US" altLang="zh-CN" sz="1600" dirty="0">
                <a:latin typeface="微软雅黑" panose="020B0503020204020204" pitchFamily="34" charset="-122"/>
                <a:ea typeface="微软雅黑" panose="020B0503020204020204" pitchFamily="34" charset="-122"/>
              </a:rPr>
              <a:t>https://zhuanlan.zhihu.com/p/110278983</a:t>
            </a:r>
            <a:endParaRPr lang="en-US" altLang="zh-CN" sz="1600" dirty="0" smtClean="0">
              <a:latin typeface="微软雅黑" panose="020B0503020204020204" pitchFamily="34" charset="-122"/>
              <a:ea typeface="微软雅黑" panose="020B0503020204020204" pitchFamily="34" charset="-122"/>
            </a:endParaRP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）按帧分解；</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）重新定位；</a:t>
            </a:r>
            <a:r>
              <a:rPr lang="en-US" altLang="zh-CN" sz="1600" dirty="0" smtClean="0">
                <a:solidFill>
                  <a:prstClr val="black"/>
                </a:solidFill>
                <a:latin typeface="微软雅黑" panose="020B0503020204020204" pitchFamily="34" charset="-122"/>
                <a:ea typeface="微软雅黑" panose="020B0503020204020204" pitchFamily="34" charset="-122"/>
              </a:rPr>
              <a:t>3</a:t>
            </a:r>
            <a:r>
              <a:rPr lang="zh-CN" altLang="en-US" sz="1600" dirty="0" smtClean="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smtClean="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a:t>
            </a:r>
            <a:r>
              <a:rPr lang="en-US" altLang="zh-CN" sz="1600" dirty="0" smtClean="0">
                <a:solidFill>
                  <a:prstClr val="black"/>
                </a:solidFill>
                <a:latin typeface="微软雅黑" panose="020B0503020204020204" pitchFamily="34" charset="-122"/>
                <a:ea typeface="微软雅黑" panose="020B0503020204020204" pitchFamily="34" charset="-122"/>
              </a:rPr>
              <a:t>Overlap-Add)</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WSOLA </a:t>
            </a:r>
            <a:r>
              <a:rPr lang="en-US" altLang="zh-CN" sz="1600" dirty="0">
                <a:solidFill>
                  <a:prstClr val="black"/>
                </a:solidFill>
                <a:latin typeface="微软雅黑" panose="020B0503020204020204" pitchFamily="34" charset="-122"/>
                <a:ea typeface="微软雅黑" panose="020B0503020204020204" pitchFamily="34" charset="-122"/>
              </a:rPr>
              <a:t>(Waveform Similarity-based Overlap-Add</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a:t>
            </a:r>
            <a:r>
              <a:rPr lang="en-US" altLang="zh-CN" sz="1600" dirty="0" smtClean="0">
                <a:solidFill>
                  <a:prstClr val="black"/>
                </a:solidFill>
                <a:latin typeface="微软雅黑" panose="020B0503020204020204" pitchFamily="34" charset="-122"/>
                <a:ea typeface="微软雅黑" panose="020B0503020204020204" pitchFamily="34" charset="-122"/>
              </a:rPr>
              <a:t>Vocoder</a:t>
            </a:r>
          </a:p>
          <a:p>
            <a:pPr>
              <a:lnSpc>
                <a:spcPct val="200000"/>
              </a:lnSpc>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叠加算法</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Ha</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Hs</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synthesis hopsize</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叠加算法</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Ha</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Hs</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synthesis hopsize</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音频不连续</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a:t>
            </a:r>
            <a:r>
              <a:rPr lang="zh-CN" altLang="en-US" sz="1600" dirty="0" smtClean="0">
                <a:solidFill>
                  <a:prstClr val="black"/>
                </a:solidFill>
                <a:latin typeface="微软雅黑" panose="020B0503020204020204" pitchFamily="34" charset="-122"/>
                <a:ea typeface="微软雅黑" panose="020B0503020204020204" pitchFamily="34" charset="-122"/>
              </a:rPr>
              <a:t>部分信号幅值改变</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a:t>
            </a:r>
            <a:r>
              <a:rPr lang="en-US" altLang="zh-CN" sz="1600" dirty="0" smtClean="0">
                <a:solidFill>
                  <a:prstClr val="black"/>
                </a:solidFill>
                <a:latin typeface="微软雅黑" panose="020B0503020204020204" pitchFamily="34" charset="-122"/>
                <a:ea typeface="微软雅黑" panose="020B0503020204020204" pitchFamily="34" charset="-122"/>
              </a:rPr>
              <a:t>Overlap-Add</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Cross-correlation</a:t>
            </a:r>
            <a:r>
              <a:rPr lang="zh-CN" altLang="en-US" sz="1600" dirty="0" smtClean="0">
                <a:solidFill>
                  <a:prstClr val="black"/>
                </a:solidFill>
                <a:latin typeface="微软雅黑" panose="020B0503020204020204" pitchFamily="34" charset="-122"/>
                <a:ea typeface="微软雅黑" panose="020B0503020204020204" pitchFamily="34" charset="-122"/>
              </a:rPr>
              <a:t>（“自相关”）</a:t>
            </a:r>
            <a:endParaRPr lang="en-US" altLang="zh-CN" sz="1600" dirty="0" smtClean="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L1</a:t>
            </a:r>
            <a:r>
              <a:rPr lang="zh-CN" altLang="en-US" sz="1600" dirty="0" smtClean="0">
                <a:solidFill>
                  <a:prstClr val="black"/>
                </a:solidFill>
                <a:latin typeface="微软雅黑" panose="020B0503020204020204" pitchFamily="34" charset="-122"/>
                <a:ea typeface="微软雅黑" panose="020B0503020204020204" pitchFamily="34" charset="-122"/>
              </a:rPr>
              <a:t>：拉长变口吃</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L2</a:t>
            </a:r>
            <a:r>
              <a:rPr lang="zh-CN" altLang="en-US" sz="1600" dirty="0" smtClean="0">
                <a:solidFill>
                  <a:prstClr val="black"/>
                </a:solidFill>
                <a:latin typeface="微软雅黑" panose="020B0503020204020204" pitchFamily="34" charset="-122"/>
                <a:ea typeface="微软雅黑" panose="020B0503020204020204" pitchFamily="34" charset="-122"/>
              </a:rPr>
              <a:t>：缩短变吞音</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L3</a:t>
            </a:r>
            <a:r>
              <a:rPr lang="zh-CN" altLang="en-US" sz="1600" dirty="0" smtClean="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smtClean="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a:t>
            </a:r>
            <a:r>
              <a:rPr lang="zh-CN" altLang="en-US" sz="1600" dirty="0" smtClean="0">
                <a:solidFill>
                  <a:prstClr val="black"/>
                </a:solidFill>
                <a:latin typeface="微软雅黑" panose="020B0503020204020204" pitchFamily="34" charset="-122"/>
                <a:ea typeface="微软雅黑" panose="020B0503020204020204" pitchFamily="34" charset="-122"/>
              </a:rPr>
              <a:t>先对</a:t>
            </a:r>
            <a:r>
              <a:rPr lang="zh-CN" altLang="en-US" sz="1600" dirty="0">
                <a:solidFill>
                  <a:prstClr val="black"/>
                </a:solidFill>
                <a:latin typeface="微软雅黑" panose="020B0503020204020204" pitchFamily="34" charset="-122"/>
                <a:ea typeface="微软雅黑" panose="020B0503020204020204" pitchFamily="34" charset="-122"/>
              </a:rPr>
              <a:t>原音频信号进行分帧</a:t>
            </a:r>
            <a:r>
              <a:rPr lang="zh-CN" altLang="en-US" sz="1600" dirty="0" smtClean="0">
                <a:solidFill>
                  <a:prstClr val="black"/>
                </a:solidFill>
                <a:latin typeface="微软雅黑" panose="020B0503020204020204" pitchFamily="34" charset="-122"/>
                <a:ea typeface="微软雅黑" panose="020B0503020204020204" pitchFamily="34" charset="-122"/>
              </a:rPr>
              <a:t>处理</a:t>
            </a:r>
            <a:endParaRPr lang="zh-CN" altLang="en-US"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a:t>
            </a:r>
            <a:r>
              <a:rPr lang="zh-CN" altLang="en-US" sz="1600" dirty="0" smtClean="0">
                <a:solidFill>
                  <a:prstClr val="black"/>
                </a:solidFill>
                <a:latin typeface="微软雅黑" panose="020B0503020204020204" pitchFamily="34" charset="-122"/>
                <a:ea typeface="微软雅黑" panose="020B0503020204020204" pitchFamily="34" charset="-122"/>
              </a:rPr>
              <a:t>依照</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rPr>
              <a:t>瞬时频率</a:t>
            </a:r>
            <a:r>
              <a:rPr lang="zh-CN" altLang="en-US" sz="1600" dirty="0">
                <a:solidFill>
                  <a:prstClr val="black"/>
                </a:solidFill>
                <a:latin typeface="微软雅黑" panose="020B0503020204020204" pitchFamily="34" charset="-122"/>
                <a:ea typeface="微软雅黑" panose="020B0503020204020204" pitchFamily="34" charset="-122"/>
              </a:rPr>
              <a:t>估计章节的内容对其进行瞬时频率</a:t>
            </a:r>
            <a:r>
              <a:rPr lang="zh-CN" altLang="en-US" sz="1600" dirty="0" smtClean="0">
                <a:solidFill>
                  <a:prstClr val="black"/>
                </a:solidFill>
                <a:latin typeface="微软雅黑" panose="020B0503020204020204" pitchFamily="34" charset="-122"/>
                <a:ea typeface="微软雅黑" panose="020B0503020204020204" pitchFamily="34" charset="-122"/>
              </a:rPr>
              <a:t>估算。</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c</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a:t>
            </a:r>
            <a:r>
              <a:rPr lang="zh-CN" altLang="en-US" sz="1600" dirty="0" smtClean="0">
                <a:solidFill>
                  <a:prstClr val="black"/>
                </a:solidFill>
                <a:latin typeface="微软雅黑" panose="020B0503020204020204" pitchFamily="34" charset="-122"/>
                <a:ea typeface="微软雅黑" panose="020B0503020204020204" pitchFamily="34" charset="-122"/>
              </a:rPr>
              <a:t>没</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rPr>
              <a:t>有</a:t>
            </a:r>
            <a:r>
              <a:rPr lang="zh-CN" altLang="en-US" sz="1600" dirty="0">
                <a:solidFill>
                  <a:prstClr val="black"/>
                </a:solidFill>
                <a:latin typeface="微软雅黑" panose="020B0503020204020204" pitchFamily="34" charset="-122"/>
                <a:ea typeface="微软雅黑" panose="020B0503020204020204" pitchFamily="34" charset="-122"/>
              </a:rPr>
              <a:t>相位跳变的</a:t>
            </a:r>
            <a:r>
              <a:rPr lang="zh-CN" altLang="en-US" sz="1600" dirty="0" smtClean="0">
                <a:solidFill>
                  <a:prstClr val="black"/>
                </a:solidFill>
                <a:latin typeface="微软雅黑" panose="020B0503020204020204" pitchFamily="34" charset="-122"/>
                <a:ea typeface="微软雅黑" panose="020B0503020204020204" pitchFamily="34" charset="-122"/>
              </a:rPr>
              <a:t>信号。</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31" name="矩形 30">
            <a:extLst>
              <a:ext uri="{FF2B5EF4-FFF2-40B4-BE49-F238E27FC236}">
                <a16:creationId xmlns=""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smtClean="0">
                <a:solidFill>
                  <a:srgbClr val="C00000"/>
                </a:solidFill>
                <a:latin typeface="微软雅黑" panose="020B0503020204020204" pitchFamily="34" charset="-122"/>
                <a:ea typeface="微软雅黑" panose="020B0503020204020204" pitchFamily="34" charset="-122"/>
              </a:rPr>
              <a:t>SR-</a:t>
            </a:r>
            <a:r>
              <a:rPr kumimoji="0" lang="en-US" altLang="zh-CN" sz="2400" dirty="0" err="1" smtClean="0">
                <a:solidFill>
                  <a:srgbClr val="C00000"/>
                </a:solidFill>
                <a:latin typeface="微软雅黑" panose="020B0503020204020204" pitchFamily="34" charset="-122"/>
                <a:ea typeface="微软雅黑" panose="020B0503020204020204" pitchFamily="34" charset="-122"/>
              </a:rPr>
              <a:t>indepentdent</a:t>
            </a:r>
            <a:r>
              <a:rPr kumimoji="0" lang="en-US" altLang="zh-CN" sz="2400" dirty="0" smtClean="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Transients are </a:t>
            </a:r>
            <a:r>
              <a:rPr lang="en-US" altLang="zh-CN" sz="1600">
                <a:solidFill>
                  <a:prstClr val="black"/>
                </a:solidFill>
                <a:latin typeface="微软雅黑" panose="020B0503020204020204" pitchFamily="34" charset="-122"/>
                <a:ea typeface="微软雅黑" panose="020B0503020204020204" pitchFamily="34" charset="-122"/>
              </a:rPr>
              <a:t>often </a:t>
            </a:r>
            <a:r>
              <a:rPr lang="en-US" altLang="zh-CN" sz="1600" smtClean="0">
                <a:solidFill>
                  <a:prstClr val="black"/>
                </a:solidFill>
                <a:latin typeface="微软雅黑" panose="020B0503020204020204" pitchFamily="34" charset="-122"/>
                <a:ea typeface="微软雅黑" panose="020B0503020204020204" pitchFamily="34" charset="-122"/>
              </a:rPr>
              <a:t>smeared</a:t>
            </a: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Phasiness</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the loss </a:t>
            </a:r>
            <a:r>
              <a:rPr lang="en-US" altLang="zh-CN" sz="1600">
                <a:solidFill>
                  <a:prstClr val="black"/>
                </a:solidFill>
                <a:latin typeface="微软雅黑" panose="020B0503020204020204" pitchFamily="34" charset="-122"/>
                <a:ea typeface="微软雅黑" panose="020B0503020204020204" pitchFamily="34" charset="-122"/>
              </a:rPr>
              <a:t>of vertical phase </a:t>
            </a:r>
            <a:r>
              <a:rPr lang="en-US" altLang="zh-CN" sz="1600" smtClean="0">
                <a:solidFill>
                  <a:prstClr val="black"/>
                </a:solidFill>
                <a:latin typeface="微软雅黑" panose="020B0503020204020204" pitchFamily="34" charset="-122"/>
                <a:ea typeface="微软雅黑" panose="020B0503020204020204" pitchFamily="34" charset="-122"/>
              </a:rPr>
              <a:t>coherence</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实验目标与内容</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观察不同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观察不同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level 2</a:t>
            </a:r>
            <a:r>
              <a:rPr lang="zh-CN" altLang="en-US" sz="1600" dirty="0" smtClean="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的识别效果</a:t>
            </a: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smtClean="0">
                <a:latin typeface="Microsoft YaHei" charset="-122"/>
                <a:ea typeface="Microsoft YaHei" charset="-122"/>
                <a:cs typeface="Microsoft YaHei" charset="-122"/>
              </a:rPr>
              <a:t>Okay </a:t>
            </a:r>
            <a:r>
              <a:rPr lang="en-US" altLang="zh-CN" sz="1400" dirty="0">
                <a:latin typeface="Microsoft YaHei" charset="-122"/>
                <a:ea typeface="Microsoft YaHei" charset="-122"/>
                <a:cs typeface="Microsoft YaHei" charset="-122"/>
              </a:rPr>
              <a:t>Google, turn off the light.</a:t>
            </a:r>
          </a:p>
          <a:p>
            <a:pPr marL="285750" indent="-285750">
              <a:lnSpc>
                <a:spcPct val="150000"/>
              </a:lnSpc>
              <a:buFont typeface="Arial" panose="020B0604020202020204" pitchFamily="34" charset="0"/>
              <a:buChar char="•"/>
            </a:pPr>
            <a:r>
              <a:rPr lang="en-US" altLang="zh-CN" sz="1400" dirty="0" smtClean="0">
                <a:latin typeface="Microsoft YaHei" charset="-122"/>
                <a:ea typeface="Microsoft YaHei" charset="-122"/>
                <a:cs typeface="Microsoft YaHei" charset="-122"/>
              </a:rPr>
              <a:t>……</a:t>
            </a:r>
            <a:endParaRPr lang="en-US" altLang="zh-CN" sz="1400" dirty="0">
              <a:latin typeface="Microsoft YaHei" charset="-122"/>
              <a:ea typeface="Microsoft YaHei" charset="-122"/>
              <a:cs typeface="Microsoft YaHei" charset="-122"/>
            </a:endParaRPr>
          </a:p>
        </p:txBody>
      </p:sp>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实验流程 </a:t>
            </a:r>
            <a:r>
              <a:rPr lang="en-US" altLang="zh-CN" sz="3200" b="1" dirty="0" smtClean="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smtClean="0">
                <a:solidFill>
                  <a:prstClr val="black"/>
                </a:solidFill>
                <a:latin typeface="微软雅黑" panose="020B0503020204020204" pitchFamily="34" charset="-122"/>
                <a:ea typeface="微软雅黑" panose="020B0503020204020204" pitchFamily="34" charset="-122"/>
              </a:rPr>
              <a:t>生成基础语音库</a:t>
            </a:r>
            <a:endParaRPr lang="en-US" altLang="zh-CN" dirty="0" smtClean="0">
              <a:solidFill>
                <a:prstClr val="black"/>
              </a:solidFill>
              <a:latin typeface="微软雅黑" panose="020B0503020204020204" pitchFamily="34" charset="-122"/>
              <a:ea typeface="微软雅黑" panose="020B0503020204020204" pitchFamily="34" charset="-122"/>
            </a:endParaRPr>
          </a:p>
          <a:p>
            <a:pPr algn="ctr"/>
            <a:r>
              <a:rPr lang="en-US" altLang="zh-CN" dirty="0" smtClean="0">
                <a:solidFill>
                  <a:prstClr val="black"/>
                </a:solidFill>
                <a:latin typeface="微软雅黑" panose="020B0503020204020204" pitchFamily="34" charset="-122"/>
                <a:ea typeface="微软雅黑" panose="020B0503020204020204" pitchFamily="34" charset="-122"/>
              </a:rPr>
              <a:t>(10</a:t>
            </a:r>
            <a:r>
              <a:rPr lang="zh-CN" altLang="en-US" dirty="0" smtClean="0">
                <a:solidFill>
                  <a:prstClr val="black"/>
                </a:solidFill>
                <a:latin typeface="微软雅黑" panose="020B0503020204020204" pitchFamily="34" charset="-122"/>
                <a:ea typeface="微软雅黑" panose="020B0503020204020204" pitchFamily="34" charset="-122"/>
              </a:rPr>
              <a:t>条</a:t>
            </a:r>
            <a:r>
              <a:rPr lang="en-US" altLang="zh-CN" dirty="0" smtClean="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smtClean="0">
                <a:solidFill>
                  <a:prstClr val="black"/>
                </a:solidFill>
                <a:latin typeface="微软雅黑" panose="020B0503020204020204" pitchFamily="34" charset="-122"/>
                <a:ea typeface="微软雅黑" panose="020B0503020204020204" pitchFamily="34" charset="-122"/>
              </a:rPr>
              <a:t>倍速处理</a:t>
            </a:r>
            <a:endParaRPr lang="en-US" altLang="zh-CN" dirty="0" smtClean="0">
              <a:solidFill>
                <a:prstClr val="black"/>
              </a:solidFill>
              <a:latin typeface="微软雅黑" panose="020B0503020204020204" pitchFamily="34" charset="-122"/>
              <a:ea typeface="微软雅黑" panose="020B0503020204020204" pitchFamily="34" charset="-122"/>
            </a:endParaRPr>
          </a:p>
          <a:p>
            <a:pPr algn="ctr"/>
            <a:r>
              <a:rPr lang="en-US" altLang="zh-CN" dirty="0" smtClean="0">
                <a:solidFill>
                  <a:prstClr val="black"/>
                </a:solidFill>
                <a:latin typeface="微软雅黑" panose="020B0503020204020204" pitchFamily="34" charset="-122"/>
                <a:ea typeface="微软雅黑" panose="020B0503020204020204" pitchFamily="34" charset="-122"/>
              </a:rPr>
              <a:t>(TSM</a:t>
            </a:r>
            <a:r>
              <a:rPr lang="zh-CN" altLang="en-US" dirty="0" smtClean="0">
                <a:solidFill>
                  <a:prstClr val="black"/>
                </a:solidFill>
                <a:latin typeface="微软雅黑" panose="020B0503020204020204" pitchFamily="34" charset="-122"/>
                <a:ea typeface="微软雅黑" panose="020B0503020204020204" pitchFamily="34" charset="-122"/>
              </a:rPr>
              <a:t>库</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会声会影库</a:t>
            </a:r>
            <a:r>
              <a:rPr lang="en-US" altLang="zh-CN" dirty="0" smtClean="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smtClean="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smtClean="0">
                <a:latin typeface="Microsoft YaHei" charset="-122"/>
                <a:ea typeface="Microsoft YaHei" charset="-122"/>
                <a:cs typeface="Microsoft YaHei" charset="-122"/>
              </a:rPr>
              <a:t>TSM</a:t>
            </a:r>
            <a:r>
              <a:rPr lang="zh-CN" altLang="en-US" sz="1400" dirty="0" smtClean="0">
                <a:latin typeface="Microsoft YaHei" charset="-122"/>
                <a:ea typeface="Microsoft YaHei" charset="-122"/>
                <a:cs typeface="Microsoft YaHei" charset="-122"/>
              </a:rPr>
              <a:t>开源算法（已完成）</a:t>
            </a:r>
            <a:endParaRPr lang="en-US" altLang="zh-CN" sz="14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a:t>
            </a:r>
            <a:r>
              <a:rPr lang="zh-CN" altLang="en-US" sz="1400" dirty="0" smtClean="0">
                <a:latin typeface="Microsoft YaHei" charset="-122"/>
                <a:ea typeface="Microsoft YaHei" charset="-122"/>
                <a:cs typeface="Microsoft YaHei" charset="-122"/>
              </a:rPr>
              <a:t>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a:t>
            </a:r>
            <a:r>
              <a:rPr lang="zh-CN" altLang="en-US" b="1" dirty="0" smtClean="0">
                <a:solidFill>
                  <a:schemeClr val="bg1"/>
                </a:solidFill>
                <a:latin typeface="Microsoft YaHei" charset="-122"/>
                <a:ea typeface="Microsoft YaHei" charset="-122"/>
                <a:cs typeface="Microsoft YaHei" charset="-122"/>
              </a:rPr>
              <a:t>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smtClean="0">
                <a:solidFill>
                  <a:schemeClr val="bg1"/>
                </a:solidFill>
                <a:latin typeface="Microsoft YaHei" charset="-122"/>
                <a:ea typeface="Microsoft YaHei" charset="-122"/>
                <a:cs typeface="Microsoft YaHei" charset="-122"/>
              </a:rPr>
              <a:t>ASR</a:t>
            </a:r>
            <a:endParaRPr lang="en-US" altLang="zh-CN"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21107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环境搭建 </a:t>
            </a:r>
            <a:r>
              <a:rPr lang="en-US" altLang="zh-CN" sz="3200" b="1" dirty="0" smtClean="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a:t>
            </a:r>
            <a:r>
              <a:rPr lang="zh-CN" altLang="en-US" sz="1600" dirty="0" smtClean="0">
                <a:solidFill>
                  <a:prstClr val="black"/>
                </a:solidFill>
                <a:latin typeface="微软雅黑" panose="020B0503020204020204" pitchFamily="34" charset="-122"/>
                <a:ea typeface="微软雅黑" panose="020B0503020204020204" pitchFamily="34" charset="-122"/>
              </a:rPr>
              <a:t>飞 </a:t>
            </a:r>
            <a:r>
              <a:rPr lang="en-US" altLang="zh-CN" sz="1600" dirty="0" smtClean="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Kaldi (</a:t>
            </a:r>
            <a:r>
              <a:rPr lang="zh-CN" altLang="en-US" sz="1600" dirty="0" smtClean="0">
                <a:solidFill>
                  <a:prstClr val="black"/>
                </a:solidFill>
                <a:latin typeface="微软雅黑" panose="020B0503020204020204" pitchFamily="34" charset="-122"/>
                <a:ea typeface="微软雅黑" panose="020B0503020204020204" pitchFamily="34" charset="-122"/>
              </a:rPr>
              <a:t>环境还没搭好</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rPr>
              <a:t>DeepSeech</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a:t>
            </a:r>
            <a:r>
              <a:rPr lang="zh-CN" altLang="en-US" b="1" dirty="0" smtClean="0">
                <a:latin typeface="Microsoft YaHei" charset="-122"/>
                <a:ea typeface="Microsoft YaHei" charset="-122"/>
                <a:cs typeface="Microsoft YaHei" charset="-122"/>
              </a:rPr>
              <a:t>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smtClean="0">
                <a:latin typeface="Microsoft YaHei" charset="-122"/>
                <a:ea typeface="Microsoft YaHei" charset="-122"/>
                <a:cs typeface="Microsoft YaHei" charset="-122"/>
              </a:rPr>
              <a:t>APPID</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5e4936be</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smtClean="0">
                <a:latin typeface="Microsoft YaHei" charset="-122"/>
                <a:ea typeface="Microsoft YaHei" charset="-122"/>
                <a:cs typeface="Microsoft YaHei" charset="-122"/>
              </a:rPr>
              <a:t>APISecret</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0c54ef03a106903edf9b9fce4e82cbc9</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smtClean="0">
                <a:latin typeface="Microsoft YaHei" charset="-122"/>
                <a:ea typeface="Microsoft YaHei" charset="-122"/>
                <a:cs typeface="Microsoft YaHei" charset="-122"/>
              </a:rPr>
              <a:t>APIKey</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a1d59fcb877819cf203e7ce804d248a4</a:t>
            </a:r>
            <a:endParaRPr lang="en-US" altLang="zh-CN" sz="1400" dirty="0">
              <a:latin typeface="Microsoft YaHei" charset="-122"/>
              <a:ea typeface="Microsoft YaHei" charset="-122"/>
              <a:cs typeface="Microsoft YaHei" charset="-122"/>
            </a:endParaRPr>
          </a:p>
        </p:txBody>
      </p:sp>
      <p:sp>
        <p:nvSpPr>
          <p:cNvPr id="6" name="矩形 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smtClean="0">
                <a:latin typeface="Microsoft YaHei" charset="-122"/>
                <a:ea typeface="Microsoft YaHei" charset="-122"/>
                <a:cs typeface="Microsoft YaHei" charset="-122"/>
              </a:rPr>
              <a:t>百度</a:t>
            </a:r>
            <a:endParaRPr lang="zh-CN" altLang="en-US" dirty="0" smtClean="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smtClean="0">
                <a:latin typeface="Microsoft YaHei" charset="-122"/>
                <a:ea typeface="Microsoft YaHei" charset="-122"/>
                <a:cs typeface="Microsoft YaHei" charset="-122"/>
              </a:rPr>
              <a:t>AppID</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18493239</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a:t>
            </a:r>
            <a:r>
              <a:rPr lang="en-US" altLang="zh-CN" sz="1400" dirty="0" smtClean="0">
                <a:latin typeface="Microsoft YaHei" charset="-122"/>
                <a:ea typeface="Microsoft YaHei" charset="-122"/>
                <a:cs typeface="Microsoft YaHei" charset="-122"/>
              </a:rPr>
              <a:t>Key</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T5sA7FUN2803vZfVURRG8Fz0</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a:t>
            </a:r>
            <a:r>
              <a:rPr lang="en-US" altLang="zh-CN" sz="1400" dirty="0" smtClean="0">
                <a:latin typeface="Microsoft YaHei" charset="-122"/>
                <a:ea typeface="Microsoft YaHei" charset="-122"/>
                <a:cs typeface="Microsoft YaHei" charset="-122"/>
              </a:rPr>
              <a:t>Key</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smtClean="0">
                <a:solidFill>
                  <a:prstClr val="black"/>
                </a:solidFill>
                <a:latin typeface="Microsoft YaHei" charset="-122"/>
                <a:ea typeface="Microsoft YaHei" charset="-122"/>
                <a:cs typeface="Microsoft YaHei" charset="-122"/>
              </a:rPr>
              <a:t>DeepSpeech</a:t>
            </a:r>
            <a:r>
              <a:rPr lang="zh-CN" altLang="en-US" sz="1100" b="1" dirty="0" smtClean="0">
                <a:solidFill>
                  <a:prstClr val="black"/>
                </a:solidFill>
                <a:latin typeface="Microsoft YaHei" charset="-122"/>
                <a:ea typeface="Microsoft YaHei" charset="-122"/>
                <a:cs typeface="Microsoft YaHei" charset="-122"/>
              </a:rPr>
              <a:t>：</a:t>
            </a:r>
            <a:r>
              <a:rPr lang="en-US" altLang="zh-CN" sz="1400" dirty="0" smtClean="0">
                <a:solidFill>
                  <a:prstClr val="black"/>
                </a:solidFill>
                <a:latin typeface="Microsoft YaHei" charset="-122"/>
                <a:ea typeface="Microsoft YaHei" charset="-122"/>
                <a:cs typeface="Microsoft YaHei" charset="-122"/>
              </a:rPr>
              <a:t>https</a:t>
            </a:r>
            <a:r>
              <a:rPr lang="en-US" altLang="zh-CN" sz="1400" dirty="0">
                <a:solidFill>
                  <a:prstClr val="black"/>
                </a:solidFill>
                <a:latin typeface="Microsoft YaHei" charset="-122"/>
                <a:ea typeface="Microsoft YaHei" charset="-122"/>
                <a:cs typeface="Microsoft YaHei" charset="-122"/>
              </a:rPr>
              <a:t>://github.com/mozilla/DeepSpeech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smtClean="0">
                <a:solidFill>
                  <a:prstClr val="black"/>
                </a:solidFill>
                <a:latin typeface="Microsoft YaHei" charset="-122"/>
                <a:ea typeface="Microsoft YaHei" charset="-122"/>
                <a:cs typeface="Microsoft YaHei" charset="-122"/>
              </a:rPr>
              <a:t>Kaldi</a:t>
            </a:r>
            <a:r>
              <a:rPr lang="zh-CN" altLang="en-US" sz="1100" b="1" dirty="0" smtClean="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smtClean="0">
                <a:solidFill>
                  <a:prstClr val="black"/>
                </a:solidFill>
                <a:latin typeface="Microsoft YaHei" charset="-122"/>
                <a:ea typeface="Microsoft YaHei" charset="-122"/>
                <a:cs typeface="Microsoft YaHei" charset="-122"/>
              </a:rPr>
              <a:t>Sphinx&amp;Google</a:t>
            </a:r>
            <a:r>
              <a:rPr lang="zh-CN" altLang="en-US" sz="1100" b="1" dirty="0" smtClean="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环境搭建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Google TTS</a:t>
            </a:r>
            <a:r>
              <a:rPr lang="zh-CN" altLang="en-US" sz="1600" dirty="0" smtClean="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a:t>
            </a:r>
            <a:r>
              <a:rPr lang="en-US" altLang="zh-CN" sz="1600" dirty="0" smtClean="0">
                <a:solidFill>
                  <a:prstClr val="black"/>
                </a:solidFill>
                <a:latin typeface="微软雅黑" panose="020B0503020204020204" pitchFamily="34" charset="-122"/>
                <a:ea typeface="微软雅黑" panose="020B0503020204020204" pitchFamily="34" charset="-122"/>
              </a:rPr>
              <a:t>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a:t>
            </a:r>
            <a:r>
              <a:rPr lang="zh-CN" altLang="en-US" sz="1600" dirty="0" smtClean="0">
                <a:solidFill>
                  <a:prstClr val="black"/>
                </a:solidFill>
                <a:latin typeface="微软雅黑" panose="020B0503020204020204" pitchFamily="34" charset="-122"/>
                <a:ea typeface="微软雅黑" panose="020B0503020204020204" pitchFamily="34" charset="-122"/>
              </a:rPr>
              <a:t>速处理</a:t>
            </a:r>
            <a:r>
              <a:rPr lang="en-US" altLang="zh-CN" sz="1600" dirty="0" smtClean="0">
                <a:solidFill>
                  <a:prstClr val="black"/>
                </a:solidFill>
                <a:latin typeface="微软雅黑" panose="020B0503020204020204" pitchFamily="34" charset="-122"/>
                <a:ea typeface="微软雅黑" panose="020B0503020204020204" pitchFamily="34" charset="-122"/>
              </a:rPr>
              <a:t>TSM</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a:t>
            </a:r>
            <a:r>
              <a:rPr lang="en-US" altLang="zh-CN" sz="1600" dirty="0" smtClean="0">
                <a:solidFill>
                  <a:prstClr val="black"/>
                </a:solidFill>
                <a:latin typeface="微软雅黑" panose="020B0503020204020204" pitchFamily="34" charset="-122"/>
                <a:ea typeface="微软雅黑" panose="020B0503020204020204" pitchFamily="34" charset="-122"/>
                <a:hlinkClick r:id="rId3"/>
              </a:rPr>
              <a:t>github.com/Muges/audiotsm</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实验室服务器：</a:t>
            </a:r>
            <a:r>
              <a:rPr lang="en-US" altLang="zh-CN" sz="1600" dirty="0" smtClean="0">
                <a:solidFill>
                  <a:prstClr val="black"/>
                </a:solidFill>
                <a:latin typeface="微软雅黑" panose="020B0503020204020204" pitchFamily="34" charset="-122"/>
                <a:ea typeface="微软雅黑" panose="020B0503020204020204" pitchFamily="34" charset="-122"/>
              </a:rPr>
              <a:t>10.14.103.254  </a:t>
            </a:r>
            <a:r>
              <a:rPr lang="zh-CN" altLang="en-US" sz="1600" dirty="0" smtClean="0">
                <a:solidFill>
                  <a:prstClr val="black"/>
                </a:solidFill>
                <a:latin typeface="微软雅黑" panose="020B0503020204020204" pitchFamily="34" charset="-122"/>
                <a:ea typeface="微软雅黑" panose="020B0503020204020204" pitchFamily="34" charset="-122"/>
              </a:rPr>
              <a:t>用户名：</a:t>
            </a:r>
            <a:r>
              <a:rPr lang="en-US" altLang="zh-CN" sz="1600" dirty="0" err="1" smtClean="0">
                <a:solidFill>
                  <a:prstClr val="black"/>
                </a:solidFill>
                <a:latin typeface="微软雅黑" panose="020B0503020204020204" pitchFamily="34" charset="-122"/>
                <a:ea typeface="微软雅黑" panose="020B0503020204020204" pitchFamily="34" charset="-122"/>
              </a:rPr>
              <a:t>usslab</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rPr>
              <a:t>密码：</a:t>
            </a:r>
            <a:r>
              <a:rPr lang="en-US" altLang="zh-CN" sz="1600" dirty="0" smtClean="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测试结果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 xmlns:a16="http://schemas.microsoft.com/office/drawing/2014/main" val="20000"/>
                    </a:ext>
                  </a:extLst>
                </a:gridCol>
                <a:gridCol w="1879600">
                  <a:extLst>
                    <a:ext uri="{9D8B030D-6E8A-4147-A177-3AD203B41FA5}">
                      <a16:colId xmlns="" xmlns:a16="http://schemas.microsoft.com/office/drawing/2014/main" val="20001"/>
                    </a:ext>
                  </a:extLst>
                </a:gridCol>
                <a:gridCol w="1879600">
                  <a:extLst>
                    <a:ext uri="{9D8B030D-6E8A-4147-A177-3AD203B41FA5}">
                      <a16:colId xmlns="" xmlns:a16="http://schemas.microsoft.com/office/drawing/2014/main" val="20002"/>
                    </a:ext>
                  </a:extLst>
                </a:gridCol>
                <a:gridCol w="1879600">
                  <a:extLst>
                    <a:ext uri="{9D8B030D-6E8A-4147-A177-3AD203B41FA5}">
                      <a16:colId xmlns="" xmlns:a16="http://schemas.microsoft.com/office/drawing/2014/main" val="20003"/>
                    </a:ext>
                  </a:extLst>
                </a:gridCol>
                <a:gridCol w="1879600">
                  <a:extLst>
                    <a:ext uri="{9D8B030D-6E8A-4147-A177-3AD203B41FA5}">
                      <a16:colId xmlns="" xmlns:a16="http://schemas.microsoft.com/office/drawing/2014/main" val="20004"/>
                    </a:ext>
                  </a:extLst>
                </a:gridCol>
                <a:gridCol w="1879600">
                  <a:extLst>
                    <a:ext uri="{9D8B030D-6E8A-4147-A177-3AD203B41FA5}">
                      <a16:colId xmlns="" xmlns:a16="http://schemas.microsoft.com/office/drawing/2014/main" val="20005"/>
                    </a:ext>
                  </a:extLst>
                </a:gridCol>
              </a:tblGrid>
              <a:tr h="443956">
                <a:tc>
                  <a:txBody>
                    <a:bodyPr/>
                    <a:lstStyle/>
                    <a:p>
                      <a:pPr algn="ctr"/>
                      <a:r>
                        <a:rPr lang="zh-CN" altLang="en-US" dirty="0" smtClean="0">
                          <a:latin typeface="微软雅黑" panose="020B0503020204020204" pitchFamily="34" charset="-122"/>
                          <a:ea typeface="微软雅黑" panose="020B0503020204020204" pitchFamily="34" charset="-122"/>
                        </a:rPr>
                        <a:t>指令名称</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倍速速率</a:t>
                      </a:r>
                      <a:endParaRPr lang="zh-CN" alt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smtClean="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科大讯飞</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百度</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10000"/>
                  </a:ext>
                </a:extLst>
              </a:tr>
              <a:tr h="532337">
                <a:tc rowSpan="4">
                  <a:txBody>
                    <a:bodyPr/>
                    <a:lstStyle/>
                    <a:p>
                      <a:pPr algn="ctr"/>
                      <a:r>
                        <a:rPr lang="en-US" altLang="zh-CN" dirty="0" smtClean="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smtClean="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smtClean="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4"/>
                  </a:ext>
                </a:extLst>
              </a:tr>
              <a:tr h="443956">
                <a:tc rowSpan="4">
                  <a:txBody>
                    <a:bodyPr/>
                    <a:lstStyle/>
                    <a:p>
                      <a:pPr algn="ctr"/>
                      <a:r>
                        <a:rPr lang="en-US" altLang="zh-CN" dirty="0" smtClean="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8"/>
                  </a:ext>
                </a:extLst>
              </a:tr>
            </a:tbl>
          </a:graphicData>
        </a:graphic>
      </p:graphicFrame>
      <p:sp>
        <p:nvSpPr>
          <p:cNvPr id="10" name="矩形 9"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smtClean="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部分结论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实际干扰因素</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latin typeface="微软雅黑" panose="020B0503020204020204" pitchFamily="34" charset="-122"/>
                <a:ea typeface="微软雅黑" panose="020B0503020204020204" pitchFamily="34" charset="-122"/>
              </a:rPr>
              <a:t>GTTS</a:t>
            </a:r>
            <a:r>
              <a:rPr lang="zh-CN" altLang="en-US" sz="1600" dirty="0" smtClean="0">
                <a:latin typeface="微软雅黑" panose="020B0503020204020204" pitchFamily="34" charset="-122"/>
                <a:ea typeface="微软雅黑" panose="020B0503020204020204" pitchFamily="34" charset="-122"/>
              </a:rPr>
              <a:t>生成语音</a:t>
            </a:r>
            <a:r>
              <a:rPr lang="zh-CN" altLang="en-US" sz="1600" dirty="0">
                <a:latin typeface="微软雅黑" panose="020B0503020204020204" pitchFamily="34" charset="-122"/>
                <a:ea typeface="微软雅黑" panose="020B0503020204020204" pitchFamily="34" charset="-122"/>
              </a:rPr>
              <a:t>不</a:t>
            </a:r>
            <a:r>
              <a:rPr lang="zh-CN" altLang="en-US" sz="1600" dirty="0" smtClean="0">
                <a:latin typeface="微软雅黑" panose="020B0503020204020204" pitchFamily="34" charset="-122"/>
                <a:ea typeface="微软雅黑" panose="020B0503020204020204" pitchFamily="34" charset="-122"/>
              </a:rPr>
              <a:t>经过倍速处理也不能被</a:t>
            </a:r>
            <a:r>
              <a:rPr lang="en-US" altLang="zh-CN" sz="1600" dirty="0" smtClean="0">
                <a:latin typeface="微软雅黑" panose="020B0503020204020204" pitchFamily="34" charset="-122"/>
                <a:ea typeface="微软雅黑" panose="020B0503020204020204" pitchFamily="34" charset="-122"/>
              </a:rPr>
              <a:t>ASR</a:t>
            </a:r>
            <a:r>
              <a:rPr lang="zh-CN" altLang="en-US" sz="1600" dirty="0" smtClean="0">
                <a:latin typeface="微软雅黑" panose="020B0503020204020204" pitchFamily="34" charset="-122"/>
                <a:ea typeface="微软雅黑" panose="020B0503020204020204" pitchFamily="34" charset="-122"/>
              </a:rPr>
              <a:t>正确识别</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srgbClr val="C00000"/>
                </a:solidFill>
                <a:latin typeface="微软雅黑" panose="020B0503020204020204" pitchFamily="34" charset="-122"/>
                <a:ea typeface="微软雅黑" panose="020B0503020204020204" pitchFamily="34" charset="-122"/>
              </a:rPr>
              <a:t>唤醒</a:t>
            </a:r>
            <a:r>
              <a:rPr lang="zh-CN" altLang="en-US" sz="1600" b="1" dirty="0">
                <a:solidFill>
                  <a:srgbClr val="C00000"/>
                </a:solidFill>
                <a:latin typeface="微软雅黑" panose="020B0503020204020204" pitchFamily="34" charset="-122"/>
                <a:ea typeface="微软雅黑" panose="020B0503020204020204" pitchFamily="34" charset="-122"/>
              </a:rPr>
              <a:t>词</a:t>
            </a:r>
            <a:r>
              <a:rPr lang="zh-CN" altLang="en-US" sz="1600" dirty="0">
                <a:solidFill>
                  <a:prstClr val="black"/>
                </a:solidFill>
                <a:latin typeface="微软雅黑" panose="020B0503020204020204" pitchFamily="34" charset="-122"/>
                <a:ea typeface="微软雅黑" panose="020B0503020204020204" pitchFamily="34" charset="-122"/>
              </a:rPr>
              <a:t>识别率很</a:t>
            </a:r>
            <a:r>
              <a:rPr lang="zh-CN" altLang="en-US" sz="1600" dirty="0" smtClean="0">
                <a:solidFill>
                  <a:prstClr val="black"/>
                </a:solidFill>
                <a:latin typeface="微软雅黑" panose="020B0503020204020204" pitchFamily="34" charset="-122"/>
                <a:ea typeface="微软雅黑" panose="020B0503020204020204" pitchFamily="34" charset="-122"/>
              </a:rPr>
              <a:t>低</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Google</a:t>
            </a:r>
            <a:r>
              <a:rPr lang="zh-CN" altLang="en-US" sz="1600" dirty="0" smtClean="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不同倍速算法对</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不同速率对</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smtClean="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7" name="矩形 26">
            <a:extLst>
              <a:ext uri="{FF2B5EF4-FFF2-40B4-BE49-F238E27FC236}">
                <a16:creationId xmlns=""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8"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部分结论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困难与接下来工作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国外大部分</a:t>
            </a:r>
            <a:r>
              <a:rPr lang="en-US" altLang="zh-CN" sz="1600" dirty="0" smtClean="0">
                <a:solidFill>
                  <a:prstClr val="black"/>
                </a:solidFill>
                <a:latin typeface="微软雅黑" panose="020B0503020204020204" pitchFamily="34" charset="-122"/>
                <a:ea typeface="微软雅黑" panose="020B0503020204020204" pitchFamily="34" charset="-122"/>
              </a:rPr>
              <a:t>API</a:t>
            </a:r>
            <a:r>
              <a:rPr lang="zh-CN" altLang="en-US" sz="1600" dirty="0" smtClean="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国内国外</a:t>
            </a:r>
            <a:r>
              <a:rPr lang="en-US" altLang="zh-CN" sz="1600" dirty="0" smtClean="0">
                <a:solidFill>
                  <a:prstClr val="black"/>
                </a:solidFill>
                <a:latin typeface="微软雅黑" panose="020B0503020204020204" pitchFamily="34" charset="-122"/>
                <a:ea typeface="微软雅黑" panose="020B0503020204020204" pitchFamily="34" charset="-122"/>
              </a:rPr>
              <a:t>API</a:t>
            </a:r>
            <a:r>
              <a:rPr lang="zh-CN" altLang="en-US" sz="1600" dirty="0" smtClean="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目前完全实现的</a:t>
            </a:r>
            <a:r>
              <a:rPr lang="en-US" altLang="zh-CN" sz="1600" dirty="0" smtClean="0">
                <a:latin typeface="微软雅黑" panose="020B0503020204020204" pitchFamily="34" charset="-122"/>
                <a:ea typeface="微软雅黑" panose="020B0503020204020204" pitchFamily="34" charset="-122"/>
              </a:rPr>
              <a:t>ASR</a:t>
            </a:r>
            <a:r>
              <a:rPr lang="zh-CN" altLang="en-US" sz="1600" dirty="0" smtClean="0">
                <a:latin typeface="微软雅黑" panose="020B0503020204020204" pitchFamily="34" charset="-122"/>
                <a:ea typeface="微软雅黑" panose="020B0503020204020204" pitchFamily="34" charset="-122"/>
              </a:rPr>
              <a:t>包括</a:t>
            </a:r>
            <a:r>
              <a:rPr lang="en-US" altLang="zh-CN" sz="1600" dirty="0" smtClean="0">
                <a:latin typeface="微软雅黑" panose="020B0503020204020204" pitchFamily="34" charset="-122"/>
                <a:ea typeface="微软雅黑" panose="020B0503020204020204" pitchFamily="34" charset="-122"/>
              </a:rPr>
              <a:t>GSTT</a:t>
            </a:r>
            <a:r>
              <a:rPr lang="zh-CN" altLang="en-US" sz="1600" dirty="0" smtClean="0">
                <a:latin typeface="微软雅黑" panose="020B0503020204020204" pitchFamily="34" charset="-122"/>
                <a:ea typeface="微软雅黑" panose="020B0503020204020204" pitchFamily="34" charset="-122"/>
              </a:rPr>
              <a:t>与</a:t>
            </a:r>
            <a:r>
              <a:rPr lang="en-US" altLang="zh-CN" sz="1600" dirty="0" smtClean="0">
                <a:latin typeface="微软雅黑" panose="020B0503020204020204" pitchFamily="34" charset="-122"/>
                <a:ea typeface="微软雅黑" panose="020B0503020204020204" pitchFamily="34" charset="-122"/>
              </a:rPr>
              <a:t>Sphinx</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a:t>
            </a:r>
            <a:r>
              <a:rPr lang="zh-CN" altLang="en-US" sz="1600" b="1" dirty="0" smtClean="0">
                <a:solidFill>
                  <a:srgbClr val="C00000"/>
                </a:solidFill>
                <a:latin typeface="微软雅黑" panose="020B0503020204020204" pitchFamily="34" charset="-122"/>
                <a:ea typeface="微软雅黑" panose="020B0503020204020204" pitchFamily="34" charset="-122"/>
              </a:rPr>
              <a:t>科大讯飞、百度（</a:t>
            </a:r>
            <a:r>
              <a:rPr lang="en-US" altLang="zh-CN" sz="1600" b="1" dirty="0" smtClean="0">
                <a:solidFill>
                  <a:srgbClr val="C00000"/>
                </a:solidFill>
                <a:latin typeface="微软雅黑" panose="020B0503020204020204" pitchFamily="34" charset="-122"/>
                <a:ea typeface="微软雅黑" panose="020B0503020204020204" pitchFamily="34" charset="-122"/>
              </a:rPr>
              <a:t>80%</a:t>
            </a:r>
            <a:r>
              <a:rPr lang="zh-CN" altLang="en-US" sz="1600" b="1" dirty="0" smtClean="0">
                <a:solidFill>
                  <a:srgbClr val="C00000"/>
                </a:solidFill>
                <a:latin typeface="微软雅黑" panose="020B0503020204020204" pitchFamily="34" charset="-122"/>
                <a:ea typeface="微软雅黑" panose="020B0503020204020204" pitchFamily="34" charset="-122"/>
              </a:rPr>
              <a:t>）等黑盒</a:t>
            </a:r>
            <a:r>
              <a:rPr lang="en-US" altLang="zh-CN" sz="1600" b="1" dirty="0" smtClean="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smtClean="0">
                <a:solidFill>
                  <a:srgbClr val="C00000"/>
                </a:solidFill>
                <a:latin typeface="微软雅黑" panose="020B0503020204020204" pitchFamily="34" charset="-122"/>
                <a:ea typeface="微软雅黑" panose="020B0503020204020204" pitchFamily="34" charset="-122"/>
              </a:rPr>
              <a:t>DeepSpeech</a:t>
            </a:r>
            <a:r>
              <a:rPr lang="zh-CN" altLang="en-US" sz="1600" b="1" dirty="0" smtClean="0">
                <a:solidFill>
                  <a:srgbClr val="C00000"/>
                </a:solidFill>
                <a:latin typeface="微软雅黑" panose="020B0503020204020204" pitchFamily="34" charset="-122"/>
                <a:ea typeface="微软雅黑" panose="020B0503020204020204" pitchFamily="34" charset="-122"/>
              </a:rPr>
              <a:t>（</a:t>
            </a:r>
            <a:r>
              <a:rPr lang="en-US" altLang="zh-CN" sz="1600" b="1" dirty="0" smtClean="0">
                <a:solidFill>
                  <a:srgbClr val="C00000"/>
                </a:solidFill>
                <a:latin typeface="微软雅黑" panose="020B0503020204020204" pitchFamily="34" charset="-122"/>
                <a:ea typeface="微软雅黑" panose="020B0503020204020204" pitchFamily="34" charset="-122"/>
              </a:rPr>
              <a:t>10%</a:t>
            </a:r>
            <a:r>
              <a:rPr lang="zh-CN" altLang="en-US" sz="1600" b="1" dirty="0" smtClean="0">
                <a:solidFill>
                  <a:srgbClr val="C00000"/>
                </a:solidFill>
                <a:latin typeface="微软雅黑" panose="020B0503020204020204" pitchFamily="34" charset="-122"/>
                <a:ea typeface="微软雅黑" panose="020B0503020204020204" pitchFamily="34" charset="-122"/>
              </a:rPr>
              <a:t>）等开源白盒</a:t>
            </a:r>
            <a:r>
              <a:rPr lang="en-US" altLang="zh-CN" sz="1600" b="1" dirty="0" smtClean="0">
                <a:solidFill>
                  <a:srgbClr val="C00000"/>
                </a:solidFill>
                <a:latin typeface="微软雅黑" panose="020B0503020204020204" pitchFamily="34" charset="-122"/>
                <a:ea typeface="微软雅黑" panose="020B0503020204020204" pitchFamily="34" charset="-122"/>
              </a:rPr>
              <a:t>ASR</a:t>
            </a:r>
            <a:r>
              <a:rPr lang="zh-CN" altLang="en-US" sz="1600" b="1" dirty="0" smtClean="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srgbClr val="C00000"/>
                </a:solidFill>
                <a:latin typeface="微软雅黑" panose="020B0503020204020204" pitchFamily="34" charset="-122"/>
                <a:ea typeface="微软雅黑" panose="020B0503020204020204" pitchFamily="34" charset="-122"/>
              </a:rPr>
              <a:t>挖掘</a:t>
            </a:r>
            <a:r>
              <a:rPr lang="en-US" altLang="zh-CN" sz="1600" b="1" dirty="0" smtClean="0">
                <a:solidFill>
                  <a:srgbClr val="C00000"/>
                </a:solidFill>
                <a:latin typeface="微软雅黑" panose="020B0503020204020204" pitchFamily="34" charset="-122"/>
                <a:ea typeface="微软雅黑" panose="020B0503020204020204" pitchFamily="34" charset="-122"/>
              </a:rPr>
              <a:t>Google ASR</a:t>
            </a:r>
            <a:r>
              <a:rPr lang="zh-CN" altLang="en-US" sz="1600" b="1" dirty="0" smtClean="0">
                <a:solidFill>
                  <a:srgbClr val="C00000"/>
                </a:solidFill>
                <a:latin typeface="微软雅黑" panose="020B0503020204020204" pitchFamily="34" charset="-122"/>
                <a:ea typeface="微软雅黑" panose="020B0503020204020204" pitchFamily="34" charset="-122"/>
              </a:rPr>
              <a:t>识别率低的原因，</a:t>
            </a:r>
            <a:r>
              <a:rPr lang="zh-CN" altLang="en-US" sz="1600" b="1" dirty="0">
                <a:solidFill>
                  <a:srgbClr val="C00000"/>
                </a:solidFill>
                <a:latin typeface="微软雅黑" panose="020B0503020204020204" pitchFamily="34" charset="-122"/>
                <a:ea typeface="微软雅黑" panose="020B0503020204020204" pitchFamily="34" charset="-122"/>
              </a:rPr>
              <a:t>改进现在程序</a:t>
            </a:r>
            <a:r>
              <a:rPr lang="zh-CN" altLang="en-US" sz="1600" b="1" dirty="0" smtClean="0">
                <a:solidFill>
                  <a:srgbClr val="C00000"/>
                </a:solidFill>
                <a:latin typeface="微软雅黑" panose="020B0503020204020204" pitchFamily="34" charset="-122"/>
                <a:ea typeface="微软雅黑" panose="020B0503020204020204" pitchFamily="34" charset="-122"/>
              </a:rPr>
              <a:t>效率</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未来工作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smtClean="0">
                <a:solidFill>
                  <a:prstClr val="black"/>
                </a:solidFill>
                <a:latin typeface="微软雅黑" panose="020B0503020204020204" pitchFamily="34" charset="-122"/>
                <a:ea typeface="微软雅黑" panose="020B0503020204020204" pitchFamily="34" charset="-122"/>
              </a:rPr>
              <a:t>or</a:t>
            </a:r>
            <a:r>
              <a:rPr lang="zh-CN" altLang="en-US" sz="1600" dirty="0" smtClean="0">
                <a:solidFill>
                  <a:prstClr val="black"/>
                </a:solidFill>
                <a:latin typeface="微软雅黑" panose="020B0503020204020204" pitchFamily="34" charset="-122"/>
                <a:ea typeface="微软雅黑" panose="020B0503020204020204" pitchFamily="34" charset="-122"/>
              </a:rPr>
              <a:t>指数）</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smtClean="0">
                <a:solidFill>
                  <a:prstClr val="black"/>
                </a:solidFill>
                <a:latin typeface="微软雅黑" panose="020B0503020204020204" pitchFamily="34" charset="-122"/>
                <a:ea typeface="微软雅黑" panose="020B0503020204020204" pitchFamily="34" charset="-122"/>
              </a:rPr>
              <a:t>0.5 1</a:t>
            </a:r>
            <a:r>
              <a:rPr lang="zh-CN" altLang="en-US" sz="1600" dirty="0" smtClean="0">
                <a:solidFill>
                  <a:prstClr val="black"/>
                </a:solidFill>
                <a:latin typeface="微软雅黑" panose="020B0503020204020204" pitchFamily="34" charset="-122"/>
                <a:ea typeface="微软雅黑" panose="020B0503020204020204" pitchFamily="34" charset="-122"/>
              </a:rPr>
              <a:t>等变化为</a:t>
            </a:r>
            <a:r>
              <a:rPr lang="en-US" altLang="zh-CN" sz="1600" dirty="0" smtClean="0">
                <a:solidFill>
                  <a:prstClr val="black"/>
                </a:solidFill>
                <a:latin typeface="微软雅黑" panose="020B0503020204020204" pitchFamily="34" charset="-122"/>
                <a:ea typeface="微软雅黑" panose="020B0503020204020204" pitchFamily="34" charset="-122"/>
              </a:rPr>
              <a:t>0.5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0.75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1.25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1.75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挖掘</a:t>
            </a:r>
            <a:r>
              <a:rPr lang="en-US" altLang="zh-CN" sz="1600" dirty="0" smtClean="0">
                <a:latin typeface="微软雅黑" panose="020B0503020204020204" pitchFamily="34" charset="-122"/>
                <a:ea typeface="微软雅黑" panose="020B0503020204020204" pitchFamily="34" charset="-122"/>
              </a:rPr>
              <a:t>Google ASR</a:t>
            </a:r>
            <a:r>
              <a:rPr lang="zh-CN" altLang="en-US" sz="1600" dirty="0" smtClean="0">
                <a:latin typeface="微软雅黑" panose="020B0503020204020204" pitchFamily="34" charset="-122"/>
                <a:ea typeface="微软雅黑" panose="020B0503020204020204" pitchFamily="34" charset="-122"/>
              </a:rPr>
              <a:t>识别率低的原因，</a:t>
            </a:r>
            <a:r>
              <a:rPr lang="zh-CN" altLang="en-US" sz="1600" dirty="0">
                <a:latin typeface="微软雅黑" panose="020B0503020204020204" pitchFamily="34" charset="-122"/>
                <a:ea typeface="微软雅黑" panose="020B0503020204020204" pitchFamily="34" charset="-122"/>
              </a:rPr>
              <a:t>改进现在程序</a:t>
            </a:r>
            <a:r>
              <a:rPr lang="zh-CN" altLang="en-US" sz="1600" dirty="0" smtClean="0">
                <a:latin typeface="微软雅黑" panose="020B0503020204020204" pitchFamily="34" charset="-122"/>
                <a:ea typeface="微软雅黑" panose="020B0503020204020204" pitchFamily="34" charset="-122"/>
              </a:rPr>
              <a:t>效率</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引入评估参数对现有和未来数据做定量分析</a:t>
            </a:r>
            <a:endParaRPr lang="en-US" altLang="zh-CN" sz="1600" dirty="0" smtClean="0">
              <a:latin typeface="微软雅黑" panose="020B0503020204020204" pitchFamily="34" charset="-122"/>
              <a:ea typeface="微软雅黑" panose="020B0503020204020204" pitchFamily="34" charset="-122"/>
            </a:endParaRPr>
          </a:p>
          <a:p>
            <a:pPr>
              <a:lnSpc>
                <a:spcPct val="200000"/>
              </a:lnSpc>
            </a:pPr>
            <a:r>
              <a:rPr lang="en-US" altLang="zh-CN" sz="1600" smtClean="0">
                <a:solidFill>
                  <a:srgbClr val="C00000"/>
                </a:solidFill>
                <a:latin typeface="微软雅黑" panose="020B0503020204020204" pitchFamily="34" charset="-122"/>
                <a:ea typeface="微软雅黑" panose="020B0503020204020204" pitchFamily="34" charset="-122"/>
              </a:rPr>
              <a:t>Ps</a:t>
            </a:r>
            <a:r>
              <a:rPr lang="en-US" altLang="zh-CN" sz="1600" dirty="0" smtClean="0">
                <a:solidFill>
                  <a:srgbClr val="C00000"/>
                </a:solidFill>
                <a:latin typeface="微软雅黑" panose="020B0503020204020204" pitchFamily="34" charset="-122"/>
                <a:ea typeface="微软雅黑" panose="020B0503020204020204" pitchFamily="34" charset="-122"/>
              </a:rPr>
              <a:t>. </a:t>
            </a:r>
            <a:r>
              <a:rPr lang="zh-CN" altLang="en-US" sz="1600" dirty="0" smtClean="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讨论内容</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Paper1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Speech </a:t>
            </a:r>
            <a:r>
              <a:rPr lang="en-US" altLang="zh-CN" sz="1600" dirty="0">
                <a:solidFill>
                  <a:prstClr val="black"/>
                </a:solidFill>
                <a:latin typeface="微软雅黑" panose="020B0503020204020204" pitchFamily="34" charset="-122"/>
                <a:ea typeface="微软雅黑" panose="020B0503020204020204" pitchFamily="34" charset="-122"/>
              </a:rPr>
              <a:t>Coding and Audio Preprocessing for Mitigating and Detecting </a:t>
            </a:r>
            <a:r>
              <a:rPr lang="en-US" altLang="zh-CN" sz="1600" dirty="0" smtClean="0">
                <a:solidFill>
                  <a:prstClr val="black"/>
                </a:solidFill>
                <a:latin typeface="微软雅黑" panose="020B0503020204020204" pitchFamily="34" charset="-122"/>
                <a:ea typeface="微软雅黑" panose="020B0503020204020204" pitchFamily="34" charset="-122"/>
              </a:rPr>
              <a:t>Audio Adversarial </a:t>
            </a:r>
            <a:r>
              <a:rPr lang="en-US" altLang="zh-CN" sz="1600" dirty="0">
                <a:solidFill>
                  <a:prstClr val="black"/>
                </a:solidFill>
                <a:latin typeface="微软雅黑" panose="020B0503020204020204" pitchFamily="34" charset="-122"/>
                <a:ea typeface="微软雅黑" panose="020B0503020204020204" pitchFamily="34" charset="-122"/>
              </a:rPr>
              <a:t>Examples on Automatic Speech </a:t>
            </a:r>
            <a:r>
              <a:rPr lang="en-US" altLang="zh-CN" sz="1600" dirty="0" smtClean="0">
                <a:solidFill>
                  <a:prstClr val="black"/>
                </a:solidFill>
                <a:latin typeface="微软雅黑" panose="020B0503020204020204" pitchFamily="34" charset="-122"/>
                <a:ea typeface="微软雅黑" panose="020B0503020204020204" pitchFamily="34" charset="-122"/>
              </a:rPr>
              <a:t>Recognition</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Paper2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i="1"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a:t>
            </a:r>
            <a:r>
              <a:rPr lang="en-US" altLang="zh-CN" sz="1600" dirty="0" smtClean="0">
                <a:solidFill>
                  <a:prstClr val="black"/>
                </a:solidFill>
                <a:latin typeface="微软雅黑" panose="020B0503020204020204" pitchFamily="34" charset="-122"/>
                <a:ea typeface="微软雅黑" panose="020B0503020204020204" pitchFamily="34" charset="-122"/>
              </a:rPr>
              <a:t>Examples with </a:t>
            </a:r>
            <a:r>
              <a:rPr lang="en-US" altLang="zh-CN" sz="1600" dirty="0">
                <a:solidFill>
                  <a:prstClr val="black"/>
                </a:solidFill>
                <a:latin typeface="微软雅黑" panose="020B0503020204020204" pitchFamily="34" charset="-122"/>
                <a:ea typeface="微软雅黑" panose="020B0503020204020204" pitchFamily="34" charset="-122"/>
              </a:rPr>
              <a:t>Psychoacoustic Compression</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结论</a:t>
            </a:r>
            <a:r>
              <a:rPr lang="en-US" altLang="zh-CN" sz="1600" b="1"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结论</a:t>
            </a:r>
            <a:r>
              <a:rPr lang="en-US" altLang="zh-CN" sz="1600" b="1"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smtClean="0">
                <a:solidFill>
                  <a:prstClr val="black"/>
                </a:solidFill>
                <a:latin typeface="微软雅黑" panose="020B0503020204020204" pitchFamily="34" charset="-122"/>
                <a:ea typeface="微软雅黑" panose="020B0503020204020204" pitchFamily="34" charset="-122"/>
              </a:rPr>
              <a:t>AE</a:t>
            </a:r>
            <a:r>
              <a:rPr lang="zh-CN" altLang="en-US" sz="1600" dirty="0" smtClean="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smtClean="0">
                <a:solidFill>
                  <a:prstClr val="black"/>
                </a:solidFill>
                <a:latin typeface="微软雅黑" panose="020B0503020204020204" pitchFamily="34" charset="-122"/>
                <a:ea typeface="微软雅黑" panose="020B0503020204020204" pitchFamily="34" charset="-122"/>
              </a:rPr>
              <a:t>solid</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讨论内容</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思考</a:t>
            </a:r>
            <a:r>
              <a:rPr lang="en-US" altLang="zh-CN" sz="1600" b="1" dirty="0" smtClean="0">
                <a:solidFill>
                  <a:prstClr val="black"/>
                </a:solidFill>
                <a:latin typeface="微软雅黑" panose="020B0503020204020204" pitchFamily="34" charset="-122"/>
                <a:ea typeface="微软雅黑" panose="020B0503020204020204" pitchFamily="34" charset="-122"/>
              </a:rPr>
              <a:t>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smtClean="0">
                <a:solidFill>
                  <a:prstClr val="black"/>
                </a:solidFill>
                <a:latin typeface="微软雅黑" panose="020B0503020204020204" pitchFamily="34" charset="-122"/>
                <a:ea typeface="微软雅黑" panose="020B0503020204020204" pitchFamily="34" charset="-122"/>
              </a:rPr>
              <a:t>。</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Link</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a:t>
            </a:r>
            <a:r>
              <a:rPr lang="en-US" altLang="zh-CN" sz="1600" dirty="0" smtClean="0">
                <a:solidFill>
                  <a:prstClr val="black"/>
                </a:solidFill>
                <a:latin typeface="微软雅黑" panose="020B0503020204020204" pitchFamily="34" charset="-122"/>
                <a:ea typeface="微软雅黑" panose="020B0503020204020204" pitchFamily="34" charset="-122"/>
              </a:rPr>
              <a:t>www.youtube.com/watch?v=ZncTqqkFipE</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波形图时域细节</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发现</a:t>
            </a:r>
            <a:r>
              <a:rPr lang="en-US" altLang="zh-CN" sz="1600" b="1" dirty="0" smtClean="0">
                <a:solidFill>
                  <a:prstClr val="black"/>
                </a:solidFill>
                <a:latin typeface="微软雅黑" panose="020B0503020204020204" pitchFamily="34" charset="-122"/>
                <a:ea typeface="微软雅黑" panose="020B0503020204020204" pitchFamily="34" charset="-122"/>
              </a:rPr>
              <a:t>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PV</a:t>
            </a:r>
            <a:r>
              <a:rPr lang="zh-CN" altLang="en-US" sz="1600" dirty="0" smtClean="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发现</a:t>
            </a:r>
            <a:r>
              <a:rPr lang="en-US" altLang="zh-CN" sz="1600" b="1" dirty="0" smtClean="0">
                <a:solidFill>
                  <a:prstClr val="black"/>
                </a:solidFill>
                <a:latin typeface="微软雅黑" panose="020B0503020204020204" pitchFamily="34" charset="-122"/>
                <a:ea typeface="微软雅黑" panose="020B0503020204020204" pitchFamily="34" charset="-122"/>
              </a:rPr>
              <a:t>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OLA</a:t>
            </a:r>
            <a:r>
              <a:rPr lang="zh-CN" altLang="en-US" sz="1600" dirty="0" smtClean="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发现</a:t>
            </a:r>
            <a:r>
              <a:rPr lang="en-US" altLang="zh-CN" sz="1600" b="1" dirty="0" smtClean="0">
                <a:solidFill>
                  <a:prstClr val="black"/>
                </a:solidFill>
                <a:latin typeface="微软雅黑" panose="020B0503020204020204" pitchFamily="34" charset="-122"/>
                <a:ea typeface="微软雅黑" panose="020B0503020204020204" pitchFamily="34" charset="-122"/>
              </a:rPr>
              <a:t>3</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WSOLA</a:t>
            </a:r>
            <a:r>
              <a:rPr lang="zh-CN" altLang="en-US" sz="1600" dirty="0" smtClean="0">
                <a:solidFill>
                  <a:prstClr val="black"/>
                </a:solidFill>
                <a:latin typeface="微软雅黑" panose="020B0503020204020204" pitchFamily="34" charset="-122"/>
                <a:ea typeface="微软雅黑" panose="020B0503020204020204" pitchFamily="34" charset="-122"/>
              </a:rPr>
              <a:t>时域上类似于</a:t>
            </a:r>
            <a:r>
              <a:rPr lang="zh-CN" altLang="en-US" sz="1600" dirty="0">
                <a:solidFill>
                  <a:prstClr val="black"/>
                </a:solidFill>
                <a:latin typeface="微软雅黑" panose="020B0503020204020204" pitchFamily="34" charset="-122"/>
                <a:ea typeface="微软雅黑" panose="020B0503020204020204" pitchFamily="34" charset="-122"/>
              </a:rPr>
              <a:t>平滑</a:t>
            </a:r>
            <a:r>
              <a:rPr lang="zh-CN" altLang="en-US" sz="1600" dirty="0" smtClean="0">
                <a:solidFill>
                  <a:prstClr val="black"/>
                </a:solidFill>
                <a:latin typeface="微软雅黑" panose="020B0503020204020204" pitchFamily="34" charset="-122"/>
                <a:ea typeface="微软雅黑" panose="020B0503020204020204" pitchFamily="34" charset="-122"/>
              </a:rPr>
              <a:t>滤波</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Ps. </a:t>
            </a:r>
            <a:r>
              <a:rPr lang="zh-CN" altLang="en-US" sz="1600" dirty="0" smtClean="0">
                <a:solidFill>
                  <a:prstClr val="black"/>
                </a:solidFill>
                <a:latin typeface="微软雅黑" panose="020B0503020204020204" pitchFamily="34" charset="-122"/>
                <a:ea typeface="微软雅黑" panose="020B0503020204020204" pitchFamily="34" charset="-122"/>
              </a:rPr>
              <a:t>准备绝对值</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细粒度实验初步结果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smtClean="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a:t>
            </a:r>
            <a:r>
              <a:rPr lang="zh-CN" altLang="en-US" sz="1600" b="1" dirty="0" smtClean="0">
                <a:solidFill>
                  <a:prstClr val="black"/>
                </a:solidFill>
                <a:latin typeface="微软雅黑" panose="020B0503020204020204" pitchFamily="34" charset="-122"/>
                <a:ea typeface="微软雅黑" panose="020B0503020204020204" pitchFamily="34" charset="-122"/>
              </a:rPr>
              <a:t>慢或太快容易识别不出来</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粗看</a:t>
            </a:r>
            <a:r>
              <a:rPr lang="en-US" altLang="zh-CN" sz="1600" b="1" dirty="0" smtClean="0">
                <a:solidFill>
                  <a:prstClr val="black"/>
                </a:solidFill>
                <a:latin typeface="微软雅黑" panose="020B0503020204020204" pitchFamily="34" charset="-122"/>
                <a:ea typeface="微软雅黑" panose="020B0503020204020204" pitchFamily="34" charset="-122"/>
              </a:rPr>
              <a:t>OLA</a:t>
            </a:r>
            <a:r>
              <a:rPr lang="zh-CN" altLang="en-US" sz="1600" b="1" dirty="0" smtClean="0">
                <a:solidFill>
                  <a:prstClr val="black"/>
                </a:solidFill>
                <a:latin typeface="微软雅黑" panose="020B0503020204020204" pitchFamily="34" charset="-122"/>
                <a:ea typeface="微软雅黑" panose="020B0503020204020204" pitchFamily="34" charset="-122"/>
              </a:rPr>
              <a:t>效果最好，</a:t>
            </a:r>
            <a:r>
              <a:rPr lang="en-US" altLang="zh-CN" sz="1600" b="1" dirty="0" smtClean="0">
                <a:solidFill>
                  <a:prstClr val="black"/>
                </a:solidFill>
                <a:latin typeface="微软雅黑" panose="020B0503020204020204" pitchFamily="34" charset="-122"/>
                <a:ea typeface="微软雅黑" panose="020B0503020204020204" pitchFamily="34" charset="-122"/>
              </a:rPr>
              <a:t>OLA&gt;WSOLA&gt;PV</a:t>
            </a:r>
            <a:r>
              <a:rPr lang="zh-CN" altLang="en-US" sz="1600" b="1" dirty="0" smtClean="0">
                <a:solidFill>
                  <a:prstClr val="black"/>
                </a:solidFill>
                <a:latin typeface="微软雅黑" panose="020B0503020204020204" pitchFamily="34" charset="-122"/>
                <a:ea typeface="微软雅黑" panose="020B0503020204020204" pitchFamily="34" charset="-122"/>
              </a:rPr>
              <a:t>，例如</a:t>
            </a:r>
            <a:r>
              <a:rPr lang="en-US" altLang="zh-CN" sz="1600" b="1" dirty="0" smtClean="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最近进展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环境搭建</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）开</a:t>
            </a:r>
            <a:r>
              <a:rPr lang="zh-CN" altLang="en-US" sz="1600" dirty="0">
                <a:solidFill>
                  <a:prstClr val="black"/>
                </a:solidFill>
                <a:latin typeface="微软雅黑" panose="020B0503020204020204" pitchFamily="34" charset="-122"/>
                <a:ea typeface="微软雅黑" panose="020B0503020204020204" pitchFamily="34" charset="-122"/>
              </a:rPr>
              <a:t>源模型环境</a:t>
            </a:r>
            <a:r>
              <a:rPr lang="zh-CN" altLang="en-US" sz="1600" dirty="0" smtClean="0">
                <a:solidFill>
                  <a:prstClr val="black"/>
                </a:solidFill>
                <a:latin typeface="微软雅黑" panose="020B0503020204020204" pitchFamily="34" charset="-122"/>
                <a:ea typeface="微软雅黑" panose="020B0503020204020204" pitchFamily="34" charset="-122"/>
              </a:rPr>
              <a:t>搭建（沁宏详细介绍下现在卡在哪里）；</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smtClean="0">
                <a:solidFill>
                  <a:prstClr val="black"/>
                </a:solidFill>
                <a:latin typeface="微软雅黑" panose="020B0503020204020204" pitchFamily="34" charset="-122"/>
                <a:ea typeface="微软雅黑" panose="020B0503020204020204" pitchFamily="34" charset="-122"/>
              </a:rPr>
              <a:t>debug</a:t>
            </a:r>
            <a:r>
              <a:rPr lang="zh-CN" altLang="en-US" sz="1600" dirty="0" smtClean="0">
                <a:solidFill>
                  <a:prstClr val="black"/>
                </a:solidFill>
                <a:latin typeface="微软雅黑" panose="020B0503020204020204" pitchFamily="34" charset="-122"/>
                <a:ea typeface="微软雅黑" panose="020B0503020204020204" pitchFamily="34" charset="-122"/>
              </a:rPr>
              <a:t>完成，确定</a:t>
            </a:r>
            <a:r>
              <a:rPr lang="en-US" altLang="zh-CN" sz="1600" dirty="0" smtClean="0">
                <a:solidFill>
                  <a:prstClr val="black"/>
                </a:solidFill>
                <a:latin typeface="微软雅黑" panose="020B0503020204020204" pitchFamily="34" charset="-122"/>
                <a:ea typeface="微软雅黑" panose="020B0503020204020204" pitchFamily="34" charset="-122"/>
              </a:rPr>
              <a:t>google </a:t>
            </a:r>
            <a:r>
              <a:rPr lang="en-US" altLang="zh-CN" sz="1600" dirty="0" err="1" smtClean="0">
                <a:solidFill>
                  <a:prstClr val="black"/>
                </a:solidFill>
                <a:latin typeface="微软雅黑" panose="020B0503020204020204" pitchFamily="34" charset="-122"/>
                <a:ea typeface="微软雅黑" panose="020B0503020204020204" pitchFamily="34" charset="-122"/>
              </a:rPr>
              <a:t>api</a:t>
            </a:r>
            <a:r>
              <a:rPr lang="zh-CN" altLang="en-US" sz="1600" dirty="0" smtClean="0">
                <a:solidFill>
                  <a:prstClr val="black"/>
                </a:solidFill>
                <a:latin typeface="微软雅黑" panose="020B0503020204020204" pitchFamily="34" charset="-122"/>
                <a:ea typeface="微软雅黑" panose="020B0503020204020204" pitchFamily="34" charset="-122"/>
              </a:rPr>
              <a:t>国内不可用。</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思路讨论</a:t>
            </a:r>
            <a:r>
              <a:rPr lang="zh-CN" altLang="en-US" sz="1600" dirty="0" smtClean="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smtClean="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a:t>
            </a:r>
            <a:r>
              <a:rPr lang="zh-CN" altLang="en-US" sz="1600" b="1" dirty="0" smtClean="0">
                <a:solidFill>
                  <a:prstClr val="black"/>
                </a:solidFill>
                <a:latin typeface="微软雅黑" panose="020B0503020204020204" pitchFamily="34" charset="-122"/>
                <a:ea typeface="微软雅黑" panose="020B0503020204020204" pitchFamily="34" charset="-122"/>
              </a:rPr>
              <a:t>法预处理机理研究：</a:t>
            </a:r>
            <a:r>
              <a:rPr lang="zh-CN" altLang="en-US" sz="1600" dirty="0" smtClean="0">
                <a:solidFill>
                  <a:prstClr val="black"/>
                </a:solidFill>
                <a:latin typeface="微软雅黑" panose="020B0503020204020204" pitchFamily="34" charset="-122"/>
                <a:ea typeface="微软雅黑" panose="020B0503020204020204" pitchFamily="34" charset="-122"/>
              </a:rPr>
              <a:t>详见</a:t>
            </a:r>
            <a:r>
              <a:rPr lang="en-US" altLang="zh-CN" sz="1600" dirty="0" smtClean="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细粒度探究实验</a:t>
            </a:r>
            <a:r>
              <a:rPr lang="en-US" altLang="zh-CN"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 0.25:2.75:0.25</a:t>
            </a:r>
            <a:r>
              <a:rPr lang="zh-CN" altLang="en-US" sz="1600" dirty="0" smtClean="0">
                <a:solidFill>
                  <a:prstClr val="black"/>
                </a:solidFill>
                <a:latin typeface="微软雅黑" panose="020B0503020204020204" pitchFamily="34" charset="-122"/>
                <a:ea typeface="微软雅黑" panose="020B0503020204020204" pitchFamily="34" charset="-122"/>
              </a:rPr>
              <a:t>，总结见</a:t>
            </a:r>
            <a:r>
              <a:rPr lang="en-US" altLang="zh-CN" sz="1600" dirty="0" smtClean="0">
                <a:solidFill>
                  <a:prstClr val="black"/>
                </a:solidFill>
                <a:latin typeface="微软雅黑" panose="020B0503020204020204" pitchFamily="34" charset="-122"/>
                <a:ea typeface="微软雅黑" panose="020B0503020204020204" pitchFamily="34" charset="-122"/>
              </a:rPr>
              <a:t>P57</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smtClean="0">
                <a:solidFill>
                  <a:prstClr val="black"/>
                </a:solidFill>
                <a:latin typeface="微软雅黑" panose="020B0503020204020204" pitchFamily="34" charset="-122"/>
                <a:ea typeface="微软雅黑" panose="020B0503020204020204" pitchFamily="34" charset="-122"/>
              </a:rPr>
              <a:t>Github</a:t>
            </a:r>
            <a:r>
              <a:rPr lang="zh-CN" altLang="en-US" sz="1600" b="1" dirty="0" smtClean="0">
                <a:solidFill>
                  <a:prstClr val="black"/>
                </a:solidFill>
                <a:latin typeface="微软雅黑" panose="020B0503020204020204" pitchFamily="34" charset="-122"/>
                <a:ea typeface="微软雅黑" panose="020B0503020204020204" pitchFamily="34" charset="-122"/>
              </a:rPr>
              <a:t>文件整理</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7" name="矩形 26">
            <a:extLst>
              <a:ext uri="{FF2B5EF4-FFF2-40B4-BE49-F238E27FC236}">
                <a16:creationId xmlns=""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8"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smtClean="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未来工作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smtClean="0">
                <a:solidFill>
                  <a:prstClr val="black"/>
                </a:solidFill>
                <a:latin typeface="微软雅黑" panose="020B0503020204020204" pitchFamily="34" charset="-122"/>
                <a:ea typeface="微软雅黑" panose="020B0503020204020204" pitchFamily="34" charset="-122"/>
              </a:rPr>
              <a:t>WER</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MFCC</a:t>
            </a:r>
            <a:r>
              <a:rPr lang="zh-CN" altLang="en-US" sz="1600" dirty="0" smtClean="0">
                <a:solidFill>
                  <a:prstClr val="black"/>
                </a:solidFill>
                <a:latin typeface="微软雅黑" panose="020B0503020204020204" pitchFamily="34" charset="-122"/>
                <a:ea typeface="微软雅黑" panose="020B0503020204020204" pitchFamily="34" charset="-122"/>
              </a:rPr>
              <a:t>相似度等</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a:t>
            </a:r>
            <a:r>
              <a:rPr lang="zh-CN" altLang="en-US" sz="1600" b="1" dirty="0" smtClean="0">
                <a:solidFill>
                  <a:prstClr val="black"/>
                </a:solidFill>
                <a:latin typeface="微软雅黑" panose="020B0503020204020204" pitchFamily="34" charset="-122"/>
                <a:ea typeface="微软雅黑" panose="020B0503020204020204" pitchFamily="34" charset="-122"/>
              </a:rPr>
              <a:t>开源模型调试完成</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a:t>
            </a:r>
            <a:r>
              <a:rPr lang="zh-CN" altLang="en-US" sz="1600" dirty="0" smtClean="0">
                <a:solidFill>
                  <a:prstClr val="black"/>
                </a:solidFill>
                <a:latin typeface="微软雅黑" panose="020B0503020204020204" pitchFamily="34" charset="-122"/>
                <a:ea typeface="微软雅黑" panose="020B0503020204020204" pitchFamily="34" charset="-122"/>
              </a:rPr>
              <a:t>结构单位</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a:t>
            </a:r>
            <a:r>
              <a:rPr lang="zh-CN" altLang="en-US" sz="1600" dirty="0" smtClean="0">
                <a:solidFill>
                  <a:prstClr val="black"/>
                </a:solidFill>
                <a:latin typeface="微软雅黑" panose="020B0503020204020204" pitchFamily="34" charset="-122"/>
                <a:ea typeface="微软雅黑" panose="020B0503020204020204" pitchFamily="34" charset="-122"/>
              </a:rPr>
              <a:t>音节</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English is </a:t>
            </a:r>
            <a:r>
              <a:rPr lang="en-US" altLang="zh-CN" sz="1600" dirty="0">
                <a:solidFill>
                  <a:prstClr val="black"/>
                </a:solidFill>
                <a:latin typeface="微软雅黑" panose="020B0503020204020204" pitchFamily="34" charset="-122"/>
                <a:ea typeface="微软雅黑" panose="020B0503020204020204" pitchFamily="34" charset="-122"/>
              </a:rPr>
              <a:t>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smtClean="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rPr>
              <a:t>Fricatives(</a:t>
            </a:r>
            <a:r>
              <a:rPr lang="zh-CN" altLang="en-US" sz="1600" b="1" dirty="0" smtClean="0">
                <a:solidFill>
                  <a:srgbClr val="C00000"/>
                </a:solidFill>
                <a:latin typeface="微软雅黑" panose="020B0503020204020204" pitchFamily="34" charset="-122"/>
                <a:ea typeface="微软雅黑" panose="020B0503020204020204" pitchFamily="34" charset="-122"/>
              </a:rPr>
              <a:t>摩擦音</a:t>
            </a:r>
            <a:r>
              <a:rPr lang="en-US" altLang="zh-CN" sz="1600" b="1" dirty="0" smtClean="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连读</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a:t>
            </a:r>
            <a:r>
              <a:rPr lang="en-US" altLang="zh-CN" sz="1600" dirty="0" smtClean="0">
                <a:solidFill>
                  <a:prstClr val="black"/>
                </a:solidFill>
                <a:latin typeface="微软雅黑" panose="020B0503020204020204" pitchFamily="34" charset="-122"/>
                <a:ea typeface="微软雅黑" panose="020B0503020204020204" pitchFamily="34" charset="-122"/>
                <a:hlinkClick r:id="rId3"/>
              </a:rPr>
              <a:t>zhuanlan.zhihu.com/p/45053115</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元音</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smtClean="0">
                <a:solidFill>
                  <a:prstClr val="black"/>
                </a:solidFill>
                <a:latin typeface="微软雅黑" panose="020B0503020204020204" pitchFamily="34" charset="-122"/>
                <a:ea typeface="微软雅黑" panose="020B0503020204020204" pitchFamily="34" charset="-122"/>
              </a:rPr>
              <a:t>元音”</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a:t>
            </a:r>
            <a:r>
              <a:rPr lang="zh-CN" altLang="en-US" sz="1600" dirty="0" smtClean="0">
                <a:solidFill>
                  <a:prstClr val="black"/>
                </a:solidFill>
                <a:latin typeface="微软雅黑" panose="020B0503020204020204" pitchFamily="34" charset="-122"/>
                <a:ea typeface="微软雅黑" panose="020B0503020204020204" pitchFamily="34" charset="-122"/>
              </a:rPr>
              <a:t>连读</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规则四：</a:t>
            </a:r>
            <a:r>
              <a:rPr lang="zh-CN" altLang="en-US" sz="1600" dirty="0" smtClean="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a:t>
            </a:r>
            <a:r>
              <a:rPr lang="zh-CN" altLang="en-US" sz="1600" dirty="0" smtClean="0">
                <a:solidFill>
                  <a:prstClr val="black"/>
                </a:solidFill>
                <a:latin typeface="微软雅黑" panose="020B0503020204020204" pitchFamily="34" charset="-122"/>
                <a:ea typeface="微软雅黑" panose="020B0503020204020204" pitchFamily="34" charset="-122"/>
              </a:rPr>
              <a:t>爆破</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规则五：</a:t>
            </a:r>
            <a:r>
              <a:rPr lang="zh-CN" altLang="en-US" sz="1600" dirty="0" smtClean="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规则七：</a:t>
            </a:r>
            <a:r>
              <a:rPr lang="zh-CN" altLang="en-US" sz="1600" dirty="0" smtClean="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smtClean="0">
                <a:solidFill>
                  <a:prstClr val="black"/>
                </a:solidFill>
                <a:latin typeface="Microsoft YaHei" charset="-122"/>
                <a:ea typeface="Microsoft YaHei" charset="-122"/>
                <a:cs typeface="Microsoft YaHei" charset="-122"/>
              </a:rPr>
              <a:t>关键问题</a:t>
            </a:r>
            <a:r>
              <a:rPr lang="en-US" altLang="zh-CN" sz="2400" b="1" dirty="0" smtClean="0">
                <a:solidFill>
                  <a:prstClr val="black"/>
                </a:solidFill>
                <a:latin typeface="Microsoft YaHei" charset="-122"/>
                <a:ea typeface="Microsoft YaHei" charset="-122"/>
                <a:cs typeface="Microsoft YaHei" charset="-122"/>
              </a:rPr>
              <a:t>1</a:t>
            </a:r>
            <a:r>
              <a:rPr lang="zh-CN" altLang="en-US" sz="2400" b="1" dirty="0" smtClean="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DFT</a:t>
            </a:r>
            <a:r>
              <a:rPr lang="en-US" altLang="zh-CN" sz="1600" dirty="0" smtClean="0">
                <a:solidFill>
                  <a:prstClr val="black"/>
                </a:solidFill>
                <a:latin typeface="微软雅黑" panose="020B0503020204020204" pitchFamily="34" charset="-122"/>
                <a:ea typeface="微软雅黑" panose="020B0503020204020204" pitchFamily="34" charset="-122"/>
              </a:rPr>
              <a:t>: Data-Independent </a:t>
            </a:r>
            <a:r>
              <a:rPr lang="en-US" altLang="zh-CN" sz="1600" dirty="0">
                <a:solidFill>
                  <a:prstClr val="black"/>
                </a:solidFill>
                <a:latin typeface="微软雅黑" panose="020B0503020204020204" pitchFamily="34" charset="-122"/>
                <a:ea typeface="微软雅黑" panose="020B0503020204020204" pitchFamily="34" charset="-122"/>
              </a:rPr>
              <a:t>Transforms:</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t>
            </a:r>
            <a:r>
              <a:rPr lang="en-US" altLang="zh-CN" sz="1050" dirty="0" smtClean="0">
                <a:solidFill>
                  <a:prstClr val="black"/>
                </a:solidFill>
                <a:latin typeface="微软雅黑" panose="020B0503020204020204" pitchFamily="34" charset="-122"/>
                <a:ea typeface="微软雅黑" panose="020B0503020204020204" pitchFamily="34" charset="-122"/>
              </a:rPr>
              <a:t>and Transferable </a:t>
            </a:r>
            <a:r>
              <a:rPr lang="en-US" altLang="zh-CN" sz="1050" dirty="0">
                <a:solidFill>
                  <a:prstClr val="black"/>
                </a:solidFill>
                <a:latin typeface="微软雅黑" panose="020B0503020204020204" pitchFamily="34" charset="-122"/>
                <a:ea typeface="微软雅黑" panose="020B0503020204020204" pitchFamily="34" charset="-122"/>
              </a:rPr>
              <a:t>Black-Box Attacks </a:t>
            </a:r>
            <a:r>
              <a:rPr lang="en-US" altLang="zh-CN" sz="1050" dirty="0" smtClean="0">
                <a:solidFill>
                  <a:prstClr val="black"/>
                </a:solidFill>
                <a:latin typeface="微软雅黑" panose="020B0503020204020204" pitchFamily="34" charset="-122"/>
                <a:ea typeface="微软雅黑" panose="020B0503020204020204" pitchFamily="34" charset="-122"/>
              </a:rPr>
              <a:t>on</a:t>
            </a:r>
          </a:p>
          <a:p>
            <a:pPr>
              <a:lnSpc>
                <a:spcPct val="200000"/>
              </a:lnSpc>
            </a:pPr>
            <a:r>
              <a:rPr lang="en-US" altLang="zh-CN" sz="1050" dirty="0" smtClean="0">
                <a:solidFill>
                  <a:prstClr val="black"/>
                </a:solidFill>
                <a:latin typeface="微软雅黑" panose="020B0503020204020204" pitchFamily="34" charset="-122"/>
                <a:ea typeface="微软雅黑" panose="020B0503020204020204" pitchFamily="34" charset="-122"/>
              </a:rPr>
              <a:t> Speech Recognition </a:t>
            </a:r>
            <a:r>
              <a:rPr lang="en-US" altLang="zh-CN" sz="1050" dirty="0">
                <a:solidFill>
                  <a:prstClr val="black"/>
                </a:solidFill>
                <a:latin typeface="微软雅黑" panose="020B0503020204020204" pitchFamily="34" charset="-122"/>
                <a:ea typeface="微软雅黑" panose="020B0503020204020204" pitchFamily="34" charset="-122"/>
              </a:rPr>
              <a:t>and Voice Identification Systems</a:t>
            </a: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smtClean="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smtClean="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smtClean="0">
                <a:solidFill>
                  <a:prstClr val="black"/>
                </a:solidFill>
                <a:latin typeface="Microsoft YaHei" charset="-122"/>
                <a:ea typeface="Microsoft YaHei" charset="-122"/>
                <a:cs typeface="Microsoft YaHei" charset="-122"/>
              </a:rPr>
              <a:t>关键问题</a:t>
            </a:r>
            <a:r>
              <a:rPr lang="en-US" altLang="zh-CN" sz="2400" b="1" dirty="0" smtClean="0">
                <a:solidFill>
                  <a:prstClr val="black"/>
                </a:solidFill>
                <a:latin typeface="Microsoft YaHei" charset="-122"/>
                <a:ea typeface="Microsoft YaHei" charset="-122"/>
                <a:cs typeface="Microsoft YaHei" charset="-122"/>
              </a:rPr>
              <a:t>3</a:t>
            </a:r>
            <a:r>
              <a:rPr lang="zh-CN" altLang="en-US" sz="2400" b="1" dirty="0" smtClean="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思路</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Goal</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targeted attack/</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最</a:t>
            </a:r>
            <a:r>
              <a:rPr lang="zh-CN" altLang="en-US" sz="1600" dirty="0" smtClean="0">
                <a:solidFill>
                  <a:prstClr val="black"/>
                </a:solidFill>
                <a:latin typeface="微软雅黑" panose="020B0503020204020204" pitchFamily="34" charset="-122"/>
                <a:ea typeface="微软雅黑" panose="020B0503020204020204" pitchFamily="34" charset="-122"/>
              </a:rPr>
              <a:t>优</a:t>
            </a:r>
            <a:r>
              <a:rPr lang="en-US" altLang="zh-CN" sz="1600" dirty="0" smtClean="0">
                <a:solidFill>
                  <a:prstClr val="black"/>
                </a:solidFill>
                <a:latin typeface="微软雅黑" panose="020B0503020204020204" pitchFamily="34" charset="-122"/>
                <a:ea typeface="微软雅黑" panose="020B0503020204020204" pitchFamily="34" charset="-122"/>
              </a:rPr>
              <a:t>untargeted </a:t>
            </a:r>
            <a:r>
              <a:rPr lang="en-US" altLang="zh-CN" sz="1600" dirty="0">
                <a:solidFill>
                  <a:prstClr val="black"/>
                </a:solidFill>
                <a:latin typeface="微软雅黑" panose="020B0503020204020204" pitchFamily="34" charset="-122"/>
                <a:ea typeface="微软雅黑" panose="020B0503020204020204" pitchFamily="34" charset="-122"/>
              </a:rPr>
              <a:t>attack</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L2</a:t>
            </a:r>
            <a:r>
              <a:rPr lang="zh-CN" altLang="en-US" sz="1600" dirty="0" smtClean="0">
                <a:solidFill>
                  <a:prstClr val="black"/>
                </a:solidFill>
                <a:latin typeface="微软雅黑" panose="020B0503020204020204" pitchFamily="34" charset="-122"/>
                <a:ea typeface="微软雅黑" panose="020B0503020204020204" pitchFamily="34" charset="-122"/>
              </a:rPr>
              <a:t>：攻击语句固定</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思路</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a:t>
            </a:r>
            <a:r>
              <a:rPr lang="zh-CN" altLang="en-US" sz="1600" dirty="0" smtClean="0">
                <a:solidFill>
                  <a:prstClr val="black"/>
                </a:solidFill>
                <a:latin typeface="微软雅黑" panose="020B0503020204020204" pitchFamily="34" charset="-122"/>
                <a:ea typeface="微软雅黑" panose="020B0503020204020204" pitchFamily="34" charset="-122"/>
              </a:rPr>
              <a:t>语句不固定</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G</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b="1" dirty="0" smtClean="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PS</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S1</a:t>
            </a:r>
            <a:r>
              <a:rPr lang="zh-CN" altLang="en-US" sz="1600" dirty="0" smtClean="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S2</a:t>
            </a:r>
            <a:r>
              <a:rPr lang="zh-CN" altLang="en-US" sz="1600" dirty="0" smtClean="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思路</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a:t>
            </a:r>
            <a:r>
              <a:rPr lang="zh-CN" altLang="en-US" sz="1600" dirty="0" smtClean="0">
                <a:solidFill>
                  <a:prstClr val="black"/>
                </a:solidFill>
                <a:latin typeface="微软雅黑" panose="020B0503020204020204" pitchFamily="34" charset="-122"/>
                <a:ea typeface="微软雅黑" panose="020B0503020204020204" pitchFamily="34" charset="-122"/>
              </a:rPr>
              <a:t>语句固定</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G</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b="1" dirty="0" smtClean="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PS</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S1</a:t>
            </a:r>
            <a:r>
              <a:rPr lang="zh-CN" altLang="en-US" sz="1600" dirty="0" smtClean="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S2</a:t>
            </a:r>
            <a:r>
              <a:rPr lang="zh-CN" altLang="en-US" sz="1600" dirty="0" smtClean="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smtClean="0">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测试结果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endParaRPr lang="en-US" altLang="zh-CN" sz="14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18872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a:t>
            </a:r>
            <a:r>
              <a:rPr lang="en-US" altLang="zh-CN" sz="3200" b="1" dirty="0" smtClean="0">
                <a:solidFill>
                  <a:prstClr val="black"/>
                </a:solidFill>
                <a:latin typeface="微软雅黑" panose="020B0503020204020204" pitchFamily="34" charset="-122"/>
                <a:ea typeface="微软雅黑" panose="020B0503020204020204" pitchFamily="34" charset="-122"/>
              </a:rPr>
              <a:t>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okay, google. Take a picture</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smtClean="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smtClean="0"/>
              <a:t>Target B</a:t>
            </a:r>
            <a:endParaRPr lang="zh-CN" altLang="en-US" sz="2800" b="1" dirty="0"/>
          </a:p>
        </p:txBody>
      </p:sp>
      <p:sp>
        <p:nvSpPr>
          <p:cNvPr id="9" name="矩形 8">
            <a:extLst>
              <a:ext uri="{FF2B5EF4-FFF2-40B4-BE49-F238E27FC236}">
                <a16:creationId xmlns=""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smtClean="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改变语句的音素结构，从倍速的角度切入进行</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honeme split (</a:t>
            </a:r>
            <a:r>
              <a:rPr lang="en-US" altLang="zh-CN" sz="1600" dirty="0" err="1" smtClean="0">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Devil’s Whisper</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讨论点</a:t>
            </a:r>
            <a:r>
              <a:rPr lang="en-US" altLang="zh-CN" sz="3200" b="1" dirty="0" smtClean="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传统模型</a:t>
            </a:r>
            <a:r>
              <a:rPr lang="en-US" altLang="zh-CN" sz="2400" b="1" dirty="0" smtClean="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a:t>
            </a:r>
            <a:r>
              <a:rPr lang="zh-CN" altLang="en-US" sz="2400" b="1" dirty="0" smtClean="0">
                <a:latin typeface="微软雅黑" panose="020B0503020204020204" pitchFamily="34" charset="-122"/>
                <a:ea typeface="微软雅黑" panose="020B0503020204020204" pitchFamily="34" charset="-122"/>
              </a:rPr>
              <a:t>模型</a:t>
            </a:r>
            <a:r>
              <a:rPr lang="en-US" altLang="zh-CN" sz="2400" b="1" dirty="0" smtClean="0">
                <a:latin typeface="微软雅黑" panose="020B0503020204020204" pitchFamily="34" charset="-122"/>
                <a:ea typeface="微软雅黑" panose="020B0503020204020204" pitchFamily="34" charset="-122"/>
              </a:rPr>
              <a:t>(</a:t>
            </a:r>
            <a:r>
              <a:rPr lang="en-US" altLang="zh-CN" sz="2400" b="1" dirty="0" err="1" smtClean="0">
                <a:latin typeface="微软雅黑" panose="020B0503020204020204" pitchFamily="34" charset="-122"/>
                <a:ea typeface="微软雅黑" panose="020B0503020204020204" pitchFamily="34" charset="-122"/>
              </a:rPr>
              <a:t>DeepSpeech</a:t>
            </a:r>
            <a:r>
              <a:rPr lang="en-US" altLang="zh-CN"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transformations and connectionist temporal classification (CTC</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a:t>
            </a:r>
            <a:r>
              <a:rPr lang="en-US" altLang="zh-CN"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phonemes</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1921669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a:t>
            </a:r>
            <a:r>
              <a:rPr lang="en-US" altLang="zh-CN" sz="3200" b="1" dirty="0" smtClean="0">
                <a:solidFill>
                  <a:prstClr val="black"/>
                </a:solidFill>
                <a:latin typeface="微软雅黑" panose="020B0503020204020204" pitchFamily="34" charset="-122"/>
                <a:ea typeface="微软雅黑" panose="020B0503020204020204" pitchFamily="34" charset="-122"/>
              </a:rPr>
              <a:t>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45617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smtClean="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smtClean="0">
                  <a:solidFill>
                    <a:srgbClr val="C00000"/>
                  </a:solidFill>
                  <a:latin typeface="Microsoft YaHei" charset="-122"/>
                  <a:ea typeface="Microsoft YaHei" charset="-122"/>
                  <a:cs typeface="Microsoft YaHei" charset="-122"/>
                </a:rPr>
                <a:t>？</a:t>
              </a:r>
              <a:endParaRPr kumimoji="1" lang="zh-CN" altLang="en-US" sz="2400" b="1" dirty="0">
                <a:solidFill>
                  <a:srgbClr val="C00000"/>
                </a:solidFill>
                <a:latin typeface="Microsoft YaHei" charset="-122"/>
                <a:ea typeface="Microsoft YaHei" charset="-122"/>
                <a:cs typeface="Microsoft YaHei" charset="-122"/>
              </a:endParaRP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35597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音素拆分结论</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smtClean="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smtClean="0"/>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smtClean="0"/>
              <a:t>[['N', 'AW1']]</a:t>
            </a:r>
            <a:endParaRPr lang="zh-CN" altLang="en-US" dirty="0"/>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48804</TotalTime>
  <Words>4783</Words>
  <Application>Microsoft Office PowerPoint</Application>
  <PresentationFormat>宽屏</PresentationFormat>
  <Paragraphs>656</Paragraphs>
  <Slides>102</Slides>
  <Notes>94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102</vt:i4>
      </vt:variant>
    </vt:vector>
  </HeadingPairs>
  <TitlesOfParts>
    <vt:vector size="114" baseType="lpstr">
      <vt:lpstr>Arial Unicode MS</vt:lpstr>
      <vt:lpstr>NimbusRomNo9L</vt:lpstr>
      <vt:lpstr>华文细黑</vt:lpstr>
      <vt:lpstr>华文新魏</vt:lpstr>
      <vt:lpstr>宋体</vt:lpstr>
      <vt:lpstr>微软雅黑</vt: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lichaohao</cp:lastModifiedBy>
  <cp:revision>267</cp:revision>
  <cp:lastPrinted>2017-06-19T10:44:09Z</cp:lastPrinted>
  <dcterms:created xsi:type="dcterms:W3CDTF">2016-06-07T03:07:16Z</dcterms:created>
  <dcterms:modified xsi:type="dcterms:W3CDTF">2020-06-03T05:01:09Z</dcterms:modified>
</cp:coreProperties>
</file>